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2"/>
  </p:notesMasterIdLst>
  <p:handoutMasterIdLst>
    <p:handoutMasterId r:id="rId93"/>
  </p:handoutMasterIdLst>
  <p:sldIdLst>
    <p:sldId id="606" r:id="rId3"/>
    <p:sldId id="721" r:id="rId4"/>
    <p:sldId id="555" r:id="rId5"/>
    <p:sldId id="711" r:id="rId6"/>
    <p:sldId id="722" r:id="rId7"/>
    <p:sldId id="791" r:id="rId8"/>
    <p:sldId id="724" r:id="rId9"/>
    <p:sldId id="792" r:id="rId10"/>
    <p:sldId id="726" r:id="rId11"/>
    <p:sldId id="757" r:id="rId12"/>
    <p:sldId id="712" r:id="rId13"/>
    <p:sldId id="651" r:id="rId14"/>
    <p:sldId id="783" r:id="rId15"/>
    <p:sldId id="804" r:id="rId16"/>
    <p:sldId id="808" r:id="rId17"/>
    <p:sldId id="659" r:id="rId18"/>
    <p:sldId id="660" r:id="rId19"/>
    <p:sldId id="770" r:id="rId20"/>
    <p:sldId id="773" r:id="rId21"/>
    <p:sldId id="803" r:id="rId22"/>
    <p:sldId id="787" r:id="rId23"/>
    <p:sldId id="779" r:id="rId24"/>
    <p:sldId id="662" r:id="rId25"/>
    <p:sldId id="797" r:id="rId26"/>
    <p:sldId id="798" r:id="rId27"/>
    <p:sldId id="663" r:id="rId28"/>
    <p:sldId id="799" r:id="rId29"/>
    <p:sldId id="665" r:id="rId30"/>
    <p:sldId id="666" r:id="rId31"/>
    <p:sldId id="684" r:id="rId32"/>
    <p:sldId id="788" r:id="rId33"/>
    <p:sldId id="668" r:id="rId34"/>
    <p:sldId id="685" r:id="rId35"/>
    <p:sldId id="670" r:id="rId36"/>
    <p:sldId id="671" r:id="rId37"/>
    <p:sldId id="672" r:id="rId38"/>
    <p:sldId id="776" r:id="rId39"/>
    <p:sldId id="674" r:id="rId40"/>
    <p:sldId id="675" r:id="rId41"/>
    <p:sldId id="676" r:id="rId42"/>
    <p:sldId id="677" r:id="rId43"/>
    <p:sldId id="678" r:id="rId44"/>
    <p:sldId id="679" r:id="rId45"/>
    <p:sldId id="680" r:id="rId46"/>
    <p:sldId id="681" r:id="rId47"/>
    <p:sldId id="682" r:id="rId48"/>
    <p:sldId id="683" r:id="rId49"/>
    <p:sldId id="697" r:id="rId50"/>
    <p:sldId id="763" r:id="rId51"/>
    <p:sldId id="772" r:id="rId52"/>
    <p:sldId id="774" r:id="rId53"/>
    <p:sldId id="655" r:id="rId54"/>
    <p:sldId id="654" r:id="rId55"/>
    <p:sldId id="686" r:id="rId56"/>
    <p:sldId id="687" r:id="rId57"/>
    <p:sldId id="728" r:id="rId58"/>
    <p:sldId id="688" r:id="rId59"/>
    <p:sldId id="729" r:id="rId60"/>
    <p:sldId id="731" r:id="rId61"/>
    <p:sldId id="689" r:id="rId62"/>
    <p:sldId id="690" r:id="rId63"/>
    <p:sldId id="732" r:id="rId64"/>
    <p:sldId id="733" r:id="rId65"/>
    <p:sldId id="734" r:id="rId66"/>
    <p:sldId id="691" r:id="rId67"/>
    <p:sldId id="692" r:id="rId68"/>
    <p:sldId id="693" r:id="rId69"/>
    <p:sldId id="694" r:id="rId70"/>
    <p:sldId id="735" r:id="rId71"/>
    <p:sldId id="736" r:id="rId72"/>
    <p:sldId id="737" r:id="rId73"/>
    <p:sldId id="738" r:id="rId74"/>
    <p:sldId id="794" r:id="rId75"/>
    <p:sldId id="810" r:id="rId76"/>
    <p:sldId id="739" r:id="rId77"/>
    <p:sldId id="740" r:id="rId78"/>
    <p:sldId id="741" r:id="rId79"/>
    <p:sldId id="742" r:id="rId80"/>
    <p:sldId id="743" r:id="rId81"/>
    <p:sldId id="744" r:id="rId82"/>
    <p:sldId id="746" r:id="rId83"/>
    <p:sldId id="747" r:id="rId84"/>
    <p:sldId id="748" r:id="rId85"/>
    <p:sldId id="749" r:id="rId86"/>
    <p:sldId id="750" r:id="rId87"/>
    <p:sldId id="751" r:id="rId88"/>
    <p:sldId id="752" r:id="rId89"/>
    <p:sldId id="435" r:id="rId90"/>
    <p:sldId id="802" r:id="rId91"/>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CCFF"/>
    <a:srgbClr val="92D050"/>
    <a:srgbClr val="CCFF99"/>
    <a:srgbClr val="CCFFCC"/>
    <a:srgbClr val="DAF8D8"/>
    <a:srgbClr val="E9EDF4"/>
    <a:srgbClr val="D0D8E8"/>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3834" autoAdjust="0"/>
  </p:normalViewPr>
  <p:slideViewPr>
    <p:cSldViewPr>
      <p:cViewPr varScale="1">
        <p:scale>
          <a:sx n="72" d="100"/>
          <a:sy n="72" d="100"/>
        </p:scale>
        <p:origin x="-390" y="-96"/>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s>
</file>

<file path=ppt/diagrams/_rels/data22.xml.rels><?xml version="1.0" encoding="UTF-8" standalone="yes"?>
<Relationships xmlns="http://schemas.openxmlformats.org/package/2006/relationships"><Relationship Id="rId1" Type="http://schemas.openxmlformats.org/officeDocument/2006/relationships/image" Target="../media/image29.jpeg"/></Relationships>
</file>

<file path=ppt/diagrams/_rels/data24.xml.rels><?xml version="1.0" encoding="UTF-8" standalone="yes"?>
<Relationships xmlns="http://schemas.openxmlformats.org/package/2006/relationships"><Relationship Id="rId1" Type="http://schemas.openxmlformats.org/officeDocument/2006/relationships/image" Target="../media/image29.jpeg"/></Relationships>
</file>

<file path=ppt/diagrams/_rels/data26.xml.rels><?xml version="1.0" encoding="UTF-8" standalone="yes"?>
<Relationships xmlns="http://schemas.openxmlformats.org/package/2006/relationships"><Relationship Id="rId1" Type="http://schemas.openxmlformats.org/officeDocument/2006/relationships/image" Target="../media/image29.jpeg"/></Relationships>
</file>

<file path=ppt/diagrams/_rels/data27.xml.rels><?xml version="1.0" encoding="UTF-8" standalone="yes"?>
<Relationships xmlns="http://schemas.openxmlformats.org/package/2006/relationships"><Relationship Id="rId1" Type="http://schemas.openxmlformats.org/officeDocument/2006/relationships/image" Target="../media/image29.jpeg"/></Relationships>
</file>

<file path=ppt/diagrams/_rels/data28.xml.rels><?xml version="1.0" encoding="UTF-8" standalone="yes"?>
<Relationships xmlns="http://schemas.openxmlformats.org/package/2006/relationships"><Relationship Id="rId1" Type="http://schemas.openxmlformats.org/officeDocument/2006/relationships/image" Target="../media/image29.jpeg"/></Relationships>
</file>

<file path=ppt/diagrams/_rels/data29.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15</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16</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8</a:t>
          </a:r>
          <a:r>
            <a:rPr lang="zh-TW" altLang="en-US" sz="2200" b="1" dirty="0">
              <a:solidFill>
                <a:srgbClr val="FF0000"/>
              </a:solidFill>
              <a:latin typeface="微軟正黑體" pitchFamily="34" charset="-120"/>
              <a:ea typeface="微軟正黑體" pitchFamily="34" charset="-120"/>
            </a:rPr>
            <a:t>日報名  </a:t>
          </a:r>
          <a:r>
            <a:rPr lang="en-US" altLang="zh-TW" sz="2200" b="1" dirty="0">
              <a:solidFill>
                <a:srgbClr val="FF0000"/>
              </a:solidFill>
              <a:latin typeface="微軟正黑體" pitchFamily="34" charset="-120"/>
              <a:ea typeface="微軟正黑體" pitchFamily="34" charset="-120"/>
            </a:rPr>
            <a:t>(</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10</a:t>
          </a:r>
          <a:r>
            <a:rPr lang="zh-TW" altLang="en-US" sz="2200" b="1" dirty="0">
              <a:solidFill>
                <a:srgbClr val="FF0000"/>
              </a:solidFill>
              <a:latin typeface="微軟正黑體" pitchFamily="34" charset="-120"/>
              <a:ea typeface="微軟正黑體" pitchFamily="34" charset="-120"/>
            </a:rPr>
            <a:t>日公布</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31</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7</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r>
            <a:rPr lang="en-US" altLang="zh-TW" sz="2200" b="1" dirty="0">
              <a:solidFill>
                <a:schemeClr val="tx1"/>
              </a:solidFill>
              <a:latin typeface="微軟正黑體" pitchFamily="34" charset="-120"/>
              <a:ea typeface="微軟正黑體" pitchFamily="34" charset="-120"/>
            </a:rPr>
            <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228600" indent="0">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11</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C84A037A-F3F6-49C4-B158-7B04922B98AC}">
      <dgm:prSet phldrT="[文字]" custT="1"/>
      <dgm:spPr/>
      <dgm:t>
        <a:bodyPr/>
        <a:lstStyle/>
        <a:p>
          <a:pPr marL="228600" indent="0">
            <a:lnSpc>
              <a:spcPts val="2400"/>
            </a:lnSpc>
            <a:buFontTx/>
            <a:buNone/>
          </a:pPr>
          <a:r>
            <a:rPr lang="zh-TW" altLang="en-US" sz="2200" b="1" dirty="0">
              <a:solidFill>
                <a:schemeClr val="tx1"/>
              </a:solidFill>
              <a:latin typeface="微軟正黑體"/>
              <a:ea typeface="微軟正黑體"/>
            </a:rPr>
            <a:t>                   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A05934D5-88FC-42C1-B386-5031A3C3D8C2}" type="parTrans" cxnId="{D8A607B2-4469-4F08-B182-5337AA9CFD0E}">
      <dgm:prSet/>
      <dgm:spPr/>
      <dgm:t>
        <a:bodyPr/>
        <a:lstStyle/>
        <a:p>
          <a:endParaRPr lang="zh-TW" altLang="en-US"/>
        </a:p>
      </dgm:t>
    </dgm:pt>
    <dgm:pt modelId="{DEE92348-5BD0-4794-9D68-49B54052B157}" type="sibTrans" cxnId="{D8A607B2-4469-4F08-B182-5337AA9CFD0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BEDE6412-3F18-48BD-A0D9-9BFF901DDEF9}" srcId="{D615E62D-AAB6-41B3-AC23-66D407BB2CE6}" destId="{CE558DE2-1635-4236-B0AB-8B3FA0B3FDC3}" srcOrd="2" destOrd="0" parTransId="{CAF50884-2880-4E31-83DE-4606FC8BB25F}" sibTransId="{F844974F-3F2D-4D5B-9536-BD6A6FAA67BC}"/>
    <dgm:cxn modelId="{DBAD75DE-E6BD-46DF-BD63-F0EEDFB4EABC}" type="presOf" srcId="{DBC284DB-1BC1-4EAE-B210-C4AB8EFB17FD}" destId="{612C8EBA-AECD-4375-B086-FF608DEEDB88}" srcOrd="0" destOrd="0" presId="urn:microsoft.com/office/officeart/2005/8/layout/vList5"/>
    <dgm:cxn modelId="{D8A607B2-4469-4F08-B182-5337AA9CFD0E}" srcId="{D615E62D-AAB6-41B3-AC23-66D407BB2CE6}" destId="{C84A037A-F3F6-49C4-B158-7B04922B98AC}" srcOrd="3" destOrd="0" parTransId="{A05934D5-88FC-42C1-B386-5031A3C3D8C2}" sibTransId="{DEE92348-5BD0-4794-9D68-49B54052B157}"/>
    <dgm:cxn modelId="{037333E7-3B35-45FA-9418-1A25D2C27150}" type="presOf" srcId="{D615E62D-AAB6-41B3-AC23-66D407BB2CE6}" destId="{ECD53BAB-D8FE-446E-B57F-FCEDCC00A9E9}"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5A7941A5-0D30-4CFF-92B8-149F326B3591}" srcId="{DBC284DB-1BC1-4EAE-B210-C4AB8EFB17FD}" destId="{72B92933-CBF6-4146-9798-0FB60522B370}" srcOrd="0" destOrd="0" parTransId="{32BDC70A-0D42-4B73-9534-95D34C4E4A00}" sibTransId="{62104E89-A228-4354-A945-734B91C70374}"/>
    <dgm:cxn modelId="{A889C9DF-2351-4E8F-B945-14979677AC44}" srcId="{D615E62D-AAB6-41B3-AC23-66D407BB2CE6}" destId="{F9E0FB4C-623F-4474-A3F8-D86B85FF0B65}" srcOrd="0" destOrd="0" parTransId="{8238C7DB-02EE-490E-81FA-E76F757CDAC0}" sibTransId="{DD0B2111-5944-49FB-BF3F-4CCF6DA2A15A}"/>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46C1EBA1-D56F-44ED-9D49-E8808B7AC078}" type="presOf" srcId="{CE558DE2-1635-4236-B0AB-8B3FA0B3FDC3}" destId="{DA0DB5C3-75BA-45A0-BE5A-7A3C9AD81C53}" srcOrd="0" destOrd="2" presId="urn:microsoft.com/office/officeart/2005/8/layout/vList5"/>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CA9D9575-EF2F-4B31-BABC-80C02D844429}" type="presOf" srcId="{C84A037A-F3F6-49C4-B158-7B04922B98AC}" destId="{DA0DB5C3-75BA-45A0-BE5A-7A3C9AD81C53}" srcOrd="0" destOrd="3"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23</a:t>
          </a:r>
          <a:r>
            <a:rPr lang="zh-TW" altLang="en-US" sz="2200" b="1" dirty="0">
              <a:latin typeface="微軟正黑體" pitchFamily="34" charset="-120"/>
              <a:ea typeface="微軟正黑體" pitchFamily="34" charset="-120"/>
            </a:rPr>
            <a:t>日至</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27</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2-6</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747845FB-39E8-466F-8293-D80D442057AA}"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72FEFC28-AC8D-46D3-851B-23BAD4BE3142}" type="presOf" srcId="{D615E62D-AAB6-41B3-AC23-66D407BB2CE6}" destId="{ECD53BAB-D8FE-446E-B57F-FCEDCC00A9E9}"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DCDF501E-E927-4B3E-916F-C9D87151BED8}" type="presOf" srcId="{C6C03ED6-6727-4F53-891A-F7AE24A63851}" destId="{DA0DB5C3-75BA-45A0-BE5A-7A3C9AD81C53}" srcOrd="0" destOrd="2" presId="urn:microsoft.com/office/officeart/2005/8/layout/vList5"/>
    <dgm:cxn modelId="{F16EBEB6-970B-49BE-A04A-8157D1A02D7B}" type="presOf" srcId="{70EE3E01-4728-4EA3-BC6E-C652956BD3DF}" destId="{DA0DB5C3-75BA-45A0-BE5A-7A3C9AD81C53}" srcOrd="0" destOrd="0"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26</a:t>
          </a:r>
          <a:r>
            <a:rPr lang="zh-TW" altLang="en-US" b="1" dirty="0">
              <a:latin typeface="微軟正黑體" panose="020B0604030504040204" pitchFamily="34" charset="-120"/>
              <a:ea typeface="微軟正黑體" panose="020B0604030504040204" pitchFamily="34" charset="-120"/>
            </a:rPr>
            <a:t>日至</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27</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16</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https://www.pntcv.ntct.edu.tw/ischool/publish_page/201/</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p>
        <a:p>
          <a:pPr algn="ctr"/>
          <a:r>
            <a:rPr lang="en-US" altLang="en-US" b="1" dirty="0">
              <a:solidFill>
                <a:schemeClr val="bg1"/>
              </a:solidFill>
              <a:latin typeface="微軟正黑體" panose="020B0604030504040204" pitchFamily="34" charset="-120"/>
              <a:ea typeface="微軟正黑體" panose="020B0604030504040204" pitchFamily="34" charset="-120"/>
            </a:rPr>
            <a:t>https://skillsedu.me.ntnu.edu.tw/</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custLinFactNeighborX="18411" custLinFactNeighborY="50003">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16</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21</a:t>
          </a:r>
          <a:r>
            <a:rPr lang="zh-TW" altLang="en-US" sz="2000" b="1" kern="1200"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50%-100%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23-27</a:t>
          </a:r>
          <a:r>
            <a:rPr lang="zh-TW" altLang="en-US" sz="2000" b="1" kern="1200"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9-14</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5A7941A5-0D30-4CFF-92B8-149F326B3591}" srcId="{DBC284DB-1BC1-4EAE-B210-C4AB8EFB17FD}" destId="{72B92933-CBF6-4146-9798-0FB60522B370}" srcOrd="0" destOrd="0" parTransId="{32BDC70A-0D42-4B73-9534-95D34C4E4A00}" sibTransId="{62104E89-A228-4354-A945-734B91C70374}"/>
    <dgm:cxn modelId="{A889C9DF-2351-4E8F-B945-14979677AC44}" srcId="{D615E62D-AAB6-41B3-AC23-66D407BB2CE6}" destId="{F9E0FB4C-623F-4474-A3F8-D86B85FF0B65}" srcOrd="1" destOrd="0" parTransId="{8238C7DB-02EE-490E-81FA-E76F757CDAC0}" sibTransId="{DD0B2111-5944-49FB-BF3F-4CCF6DA2A15A}"/>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月</a:t>
          </a:r>
          <a:r>
            <a:rPr lang="en-US" altLang="zh-TW" sz="2400" b="1" dirty="0">
              <a:solidFill>
                <a:schemeClr val="bg1"/>
              </a:solidFill>
              <a:latin typeface="微軟正黑體" pitchFamily="34" charset="-120"/>
              <a:ea typeface="微軟正黑體" pitchFamily="34" charset="-120"/>
            </a:rPr>
            <a:t>11</a:t>
          </a:r>
          <a:r>
            <a:rPr lang="zh-TW" altLang="en-US" sz="2400" b="1" dirty="0">
              <a:solidFill>
                <a:schemeClr val="bg1"/>
              </a:solidFill>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111</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0E7EB8A6-AE35-499D-95CE-B6AA8CEA4A2B}" type="presOf" srcId="{5C8FB444-EFE3-4AFF-8414-A0DE84C68E1B}" destId="{BE62B44D-1CF3-44D2-8258-A1FF2A81B162}" srcOrd="0" destOrd="1"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306C0763-3769-4311-9BC3-33D073196F71}" type="presOf" srcId="{98C693F4-F7E6-40DC-AD1A-2A51BFDEAA95}" destId="{BE62B44D-1CF3-44D2-8258-A1FF2A81B162}" srcOrd="0" destOrd="4"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0E7EB8A6-AE35-499D-95CE-B6AA8CEA4A2B}" type="presOf" srcId="{5C8FB444-EFE3-4AFF-8414-A0DE84C68E1B}" destId="{BE62B44D-1CF3-44D2-8258-A1FF2A81B162}" srcOrd="0" destOrd="1"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1FE7A4C7-037F-4E43-95C4-83284AF8D88E}" srcId="{91DE4D6A-232E-4083-9132-B32B67822060}" destId="{D8CF3F6C-2EAE-4FE0-9375-1CB2B8F2A1D7}" srcOrd="4" destOrd="0" parTransId="{3F598055-5B84-460B-B131-40865486CE25}" sibTransId="{DBF9273C-8014-487F-8E63-42909F5DA23A}"/>
    <dgm:cxn modelId="{0AD7E7E5-E9C4-461A-9A6F-3372D73CC8D2}" srcId="{51A80594-E33B-480F-AA04-46B31976405F}" destId="{5B5EDC4C-6941-4A59-A9A8-62F777B7B671}" srcOrd="2" destOrd="0" parTransId="{DF79D559-88E5-4C11-B1A1-5DB604D09952}" sibTransId="{433BF94E-03D0-4692-A238-1C8E640D7EF0}"/>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blipFill rotWithShape="0">
          <a:blip xmlns:r="http://schemas.openxmlformats.org/officeDocument/2006/relationships" r:embed="rId1"/>
          <a:tile tx="0" ty="0" sx="100000" sy="100000" flip="none" algn="tl"/>
        </a:blipFill>
      </dgm:spPr>
      <dgm:t>
        <a:bodyPr/>
        <a:lstStyle/>
        <a:p>
          <a:pPr algn="ctr" rtl="0"/>
          <a:r>
            <a:rPr lang="zh-TW" altLang="en-US" sz="4800" b="1" dirty="0">
              <a:solidFill>
                <a:srgbClr val="C00000"/>
              </a:solidFill>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t>
        <a:bodyPr/>
        <a:lstStyle/>
        <a:p>
          <a:endParaRPr lang="zh-TW" altLang="en-US"/>
        </a:p>
      </dgm:t>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dgm:presLayoutVars>
          <dgm:chMax val="0"/>
          <dgm:chPref val="0"/>
          <dgm:bulletEnabled val="1"/>
        </dgm:presLayoutVars>
      </dgm:prSet>
      <dgm:spPr/>
      <dgm:t>
        <a:bodyPr/>
        <a:lstStyle/>
        <a:p>
          <a:endParaRPr lang="zh-TW" altLang="en-US"/>
        </a:p>
      </dgm:t>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B8BF96C9-F858-4735-82CC-BB17B8FCD117}" srcId="{AF208F54-CDFF-4EEE-95EA-AEC250734D5A}" destId="{F86FFDCC-6B21-4625-BFDC-FF73E9A90048}" srcOrd="0" destOrd="0" parTransId="{07BFD9E8-6C78-468C-9F55-E9FE5E1BEEF4}" sibTransId="{79E5AFD4-8815-453B-A9E2-23378FD74CAB}"/>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b="1" dirty="0">
              <a:solidFill>
                <a:srgbClr val="C00000"/>
              </a:solidFill>
              <a:latin typeface="微軟正黑體" pitchFamily="34" charset="-120"/>
              <a:ea typeface="微軟正黑體" pitchFamily="34" charset="-120"/>
            </a:rPr>
            <a:t/>
          </a:r>
          <a:br>
            <a:rPr lang="en-US" altLang="zh-TW" sz="4000" b="1" dirty="0">
              <a:solidFill>
                <a:srgbClr val="C00000"/>
              </a:solidFill>
              <a:latin typeface="微軟正黑體" pitchFamily="34" charset="-120"/>
              <a:ea typeface="微軟正黑體" pitchFamily="34" charset="-120"/>
            </a:rPr>
          </a:b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積分愈高，夢想越容易實現</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C66037BD-2222-4AAA-BE7A-91D7A6C5DD08}"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D53DF537-425E-4B9C-A4F6-AF0DA49A462A}" type="pres">
      <dgm:prSet presAssocID="{357DC9C5-F1AD-418F-BD31-79903A24C6E2}" presName="vertOne" presStyleCnt="0"/>
      <dgm:spPr/>
    </dgm:pt>
    <dgm:pt modelId="{D735B1D1-0536-4B84-8EBC-AEDEF96C6FD2}" type="pres">
      <dgm:prSet presAssocID="{357DC9C5-F1AD-418F-BD31-79903A24C6E2}" presName="txOne" presStyleLbl="node0" presStyleIdx="0" presStyleCnt="1">
        <dgm:presLayoutVars>
          <dgm:chPref val="3"/>
        </dgm:presLayoutVars>
      </dgm:prSet>
      <dgm:spPr/>
      <dgm:t>
        <a:bodyPr/>
        <a:lstStyle/>
        <a:p>
          <a:endParaRPr lang="zh-TW" altLang="en-US"/>
        </a:p>
      </dgm:t>
    </dgm:pt>
    <dgm:pt modelId="{2194515F-0BA3-4A05-9C79-6C55830AD7A1}" type="pres">
      <dgm:prSet presAssocID="{357DC9C5-F1AD-418F-BD31-79903A24C6E2}" presName="horzOne" presStyleCnt="0"/>
      <dgm:spPr/>
    </dgm:pt>
  </dgm:ptLst>
  <dgm:cxnLst>
    <dgm:cxn modelId="{491F3D30-97C2-4181-9631-B9347FAEDAED}" type="presOf" srcId="{858616B5-744A-463F-97BE-DF60F3B46C36}" destId="{C66037BD-2222-4AAA-BE7A-91D7A6C5DD08}"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BD0D4F6F-E1F6-465B-AF17-CDF7D48836E1}" type="presOf" srcId="{357DC9C5-F1AD-418F-BD31-79903A24C6E2}" destId="{D735B1D1-0536-4B84-8EBC-AEDEF96C6FD2}" srcOrd="0" destOrd="0" presId="urn:microsoft.com/office/officeart/2005/8/layout/hierarchy4"/>
    <dgm:cxn modelId="{5226FC10-1573-4613-B936-46EC68D4D4DB}" type="presParOf" srcId="{C66037BD-2222-4AAA-BE7A-91D7A6C5DD08}" destId="{D53DF537-425E-4B9C-A4F6-AF0DA49A462A}" srcOrd="0" destOrd="0" presId="urn:microsoft.com/office/officeart/2005/8/layout/hierarchy4"/>
    <dgm:cxn modelId="{4AB1FF64-D3B9-4750-9BB4-E71E63753A1B}" type="presParOf" srcId="{D53DF537-425E-4B9C-A4F6-AF0DA49A462A}" destId="{D735B1D1-0536-4B84-8EBC-AEDEF96C6FD2}" srcOrd="0" destOrd="0" presId="urn:microsoft.com/office/officeart/2005/8/layout/hierarchy4"/>
    <dgm:cxn modelId="{38907590-A66C-4A31-AD58-D5CDA0A342FE}" type="presParOf" srcId="{D53DF537-425E-4B9C-A4F6-AF0DA49A462A}" destId="{2194515F-0BA3-4A05-9C79-6C55830AD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8DA409E5-749F-4408-9285-B531E07DCB67}" srcId="{59081ABA-F1C5-457D-8216-8106D6CA0ED3}" destId="{60E0DDA4-352A-4750-8209-055329510E6F}" srcOrd="2" destOrd="0" parTransId="{ACDFEFBB-EC00-4189-96FD-E699DE8AF226}" sibTransId="{E5936B50-7A37-4392-A028-C317575DAB87}"/>
    <dgm:cxn modelId="{E08B0309-6D07-4D5A-8F7A-A598BD70D21B}" type="presOf" srcId="{59081ABA-F1C5-457D-8216-8106D6CA0ED3}" destId="{308277BE-9C70-474B-9B39-BB46EFC79552}"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311F08B6-764D-462F-96BD-ED5F77A7E0B5}" type="presOf" srcId="{8BED3B37-6CC7-485A-9F76-3A5672B2B741}" destId="{136D3C0B-2C77-47CC-81E1-AAB624179C10}" srcOrd="0" destOrd="3"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28D322E0-315C-4FBD-9A3A-47A98F785DE4}" srcId="{F5C134F4-12CB-4273-A24B-862FCCB60339}" destId="{64451220-E2D9-4F5C-9080-7F4BDBB728C9}" srcOrd="2" destOrd="0" parTransId="{4855D09F-6537-496A-8283-07D15F765FFD}" sibTransId="{FBBB412B-8B1D-449E-8B84-EB907D475760}"/>
    <dgm:cxn modelId="{DAD949A6-F1FC-4EC5-90B0-3D592FE19678}" srcId="{59081ABA-F1C5-457D-8216-8106D6CA0ED3}" destId="{8BED3B37-6CC7-485A-9F76-3A5672B2B741}" srcOrd="3" destOrd="0" parTransId="{7D49F035-A3AE-4A70-813A-20F2A4C1D075}" sibTransId="{CBF8EE5F-8707-46F3-8F8C-2E5EC53C0CFA}"/>
    <dgm:cxn modelId="{71937901-35E1-44CB-9A45-34E575807A7F}" type="presOf" srcId="{9ADA0C82-7529-436B-9A71-0F81D9B3D7FC}" destId="{68E33B60-1B09-4E77-A354-95EECDB0DBCD}" srcOrd="0" destOrd="0"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06E3F719-A9CF-4C9E-8CFD-AEE2A00C13E4}" type="presOf" srcId="{60E0DDA4-352A-4750-8209-055329510E6F}" destId="{136D3C0B-2C77-47CC-81E1-AAB624179C10}" srcOrd="0" destOrd="2"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2494CC54-A4F3-47F9-BA61-49A87A020746}" srcId="{F5C134F4-12CB-4273-A24B-862FCCB60339}" destId="{59081ABA-F1C5-457D-8216-8106D6CA0ED3}" srcOrd="1" destOrd="0" parTransId="{780CE6E0-94EE-4241-8A4B-A7D736CE72E8}" sibTransId="{8A36FF0C-7A85-4303-93FB-F253BFA4C477}"/>
    <dgm:cxn modelId="{AF14AF74-7598-475C-9CA9-9650324CCBDA}" type="presOf" srcId="{DCE43FDE-4017-4826-8ED2-D627AAFBB292}" destId="{3DE2B3A8-F618-448D-90E5-5B1FB8F3792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志願選填策略</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dgm:presLayoutVars>
          <dgm:chPref val="3"/>
        </dgm:presLayoutVars>
      </dgm:prSet>
      <dgm:spPr/>
      <dgm:t>
        <a:bodyPr/>
        <a:lstStyle/>
        <a:p>
          <a:endParaRPr lang="zh-TW" altLang="en-US"/>
        </a:p>
      </dgm:t>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判斷目前生涯決定狀況</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學術傾向或技職傾向</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分析自己的志願種類</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dgm:t>
        <a:bodyPr/>
        <a:lstStyle/>
        <a:p>
          <a:endParaRPr lang="zh-TW" altLang="en-US"/>
        </a:p>
      </dgm:t>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B95AB4C3-AB39-457A-87E1-579B5272DAAA}" type="presOf" srcId="{F019BF25-956E-4E63-8AD7-C4D88B24BAD7}" destId="{410255AF-9425-49B3-BFE7-D755D0679FEB}" srcOrd="0" destOrd="0" presId="urn:microsoft.com/office/officeart/2005/8/layout/hierarchy4"/>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5754B96-4491-4CB9-9DE9-EE9572F135CD}" srcId="{E80B1229-6FA2-43CC-9315-38AA3D3791EE}" destId="{D99783D9-278B-4175-843F-E875AC895D18}" srcOrd="1" destOrd="0" parTransId="{ADB6B65E-DB9E-46C0-B10A-D4B12A545324}" sibTransId="{13A5152A-D797-445E-846C-0461D7B7E55D}"/>
    <dgm:cxn modelId="{121F3784-F46A-401D-99BB-2965C9CD2F6F}" type="presOf" srcId="{D99783D9-278B-4175-843F-E875AC895D18}" destId="{73B9FA82-412B-4525-8D72-421CAFB60876}"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7794B627-246A-4538-BA8C-9AC8C6408CCA}" type="presOf" srcId="{498A16E8-0C01-40FF-BB65-A158048A3C3F}" destId="{388C77AE-32E0-4F42-8AD7-28BF476DE90A}" srcOrd="0" destOrd="0" presId="urn:microsoft.com/office/officeart/2005/8/layout/target3"/>
    <dgm:cxn modelId="{2514F69A-56E3-4147-B7E1-C71F71A59F26}" srcId="{D99783D9-278B-4175-843F-E875AC895D18}" destId="{73F34416-EFBD-4B96-B93E-4A21379B7821}" srcOrd="1" destOrd="0" parTransId="{1B53F796-7D16-444F-BB29-8154C10CD17B}" sibTransId="{CD1E8CD1-0AC1-43B1-9924-B24AA2FEA973}"/>
    <dgm:cxn modelId="{BA7DA955-11C8-4E50-AF2D-4ED3408ACBE1}" srcId="{D99783D9-278B-4175-843F-E875AC895D18}" destId="{520DBC79-C297-43E6-8675-A9D09FE3EB85}" srcOrd="2" destOrd="0" parTransId="{F295296C-756E-4DFF-8E80-65B94BD2E7FC}" sibTransId="{C8D6315B-DC7F-454C-A834-4F575B1C6467}"/>
    <dgm:cxn modelId="{99CE55EA-36F4-4DC6-AF27-8BA742491F8A}" type="presOf" srcId="{520DBC79-C297-43E6-8675-A9D09FE3EB85}" destId="{8218834E-D3C4-461B-B9EB-C4062E6907B2}" srcOrd="0" destOrd="2" presId="urn:microsoft.com/office/officeart/2005/8/layout/target3"/>
    <dgm:cxn modelId="{5AFC492D-AC95-4C23-8107-8E57151C1588}" type="presOf" srcId="{25C67BC0-7F02-444D-8C53-BE3B952BA520}" destId="{E6D78DD4-9533-4950-B5DD-AC0A89C7B57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22AC5015-5AD4-4FA7-BA7D-0CBAF70790C5}" srcId="{D99783D9-278B-4175-843F-E875AC895D18}" destId="{0A5D3742-B02E-4797-9F3D-1E738702FCF4}" srcOrd="0" destOrd="0" parTransId="{632C879A-A2B3-4DF7-A4D6-D776149E7AFD}" sibTransId="{AF90D38E-55C6-4025-94A2-0191091BC4DD}"/>
    <dgm:cxn modelId="{DB5207D4-9524-490C-BD2D-B7BCFD0E7605}" type="presOf" srcId="{E71D9227-959D-4D00-A0F9-E287CD9C907D}" destId="{DE0695C9-DF37-4DAE-B3CE-0C7300D90495}"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633E21A6-2BF4-400C-B3A8-182EB0887778}" type="presOf" srcId="{3389AD03-FA60-44BF-A781-F580DF174A83}" destId="{E6D78DD4-9533-4950-B5DD-AC0A89C7B575}" srcOrd="0" destOrd="1"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25FE1EBC-9569-4332-92A0-F8B9CCAE09A3}" type="presOf" srcId="{E71D9227-959D-4D00-A0F9-E287CD9C907D}" destId="{7C6B03B6-1C1D-4F62-A7C3-2A36DD8131E9}" srcOrd="1"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D571AD55-3B15-43FF-9CA4-408798EBC69C}" type="presOf" srcId="{D99783D9-278B-4175-843F-E875AC895D18}" destId="{5E23657A-3B92-4E2A-8A78-EBEB69C26FAA}" srcOrd="1"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CAD5564B-CFCD-44EA-8B14-9E61BA75D814}" srcId="{E71D9227-959D-4D00-A0F9-E287CD9C907D}" destId="{2E9E8F14-DEEC-4AA0-85AA-884CCDC6C5A1}" srcOrd="1" destOrd="0" parTransId="{12BAD3F7-2FE7-4688-849D-69E50933DDBC}" sibTransId="{2DD23771-51C9-43EC-8DF5-84E1690F7631}"/>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D2423E10-6BD8-40F1-A894-ECC1A89E2C58}" type="presOf" srcId="{58719D81-8C80-4D67-AC22-F2FC7E433ED1}" destId="{CF0E4280-BAC1-4979-A4F7-47FDE4DCE38D}"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26249013-78F8-4173-A018-BDB34B5BEF99}" type="presOf" srcId="{F2F02BBF-43D5-471E-A1AE-B158BDB8D595}" destId="{99465790-BAFD-4E03-9939-12C45E3628D8}"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8E34541D-D088-46AF-9F1B-71B04F46C3E9}" type="presOf" srcId="{ADEF4E26-0031-4EB8-8BBF-77D160F1480E}" destId="{A65874F1-D4B8-4827-80D8-5A85E155CA2F}"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A33725E0-17C5-4E72-80D7-8C7F3214469A}" type="presOf" srcId="{B0FEBF66-ED19-4C8B-9821-095A361F1D6C}" destId="{7F5C52DC-DB45-4D09-87A1-96B78D8FC6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19</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21-22</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dirty="0">
              <a:solidFill>
                <a:schemeClr val="tx1"/>
              </a:solidFill>
              <a:latin typeface="微軟正黑體" pitchFamily="34" charset="-120"/>
              <a:ea typeface="微軟正黑體" pitchFamily="34" charset="-120"/>
            </a:rPr>
            <a:t>(</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en-US"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95</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153</a:t>
          </a:r>
          <a:r>
            <a:rPr lang="zh-TW" altLang="en-US" sz="2600" b="1" u="none" dirty="0">
              <a:solidFill>
                <a:srgbClr val="FF0000"/>
              </a:solidFill>
              <a:latin typeface="微軟正黑體" pitchFamily="34" charset="-120"/>
              <a:ea typeface="微軟正黑體" pitchFamily="34" charset="-120"/>
            </a:rPr>
            <a:t>、大慶</a:t>
          </a:r>
          <a:r>
            <a:rPr lang="en-US" altLang="zh-TW" sz="2600" b="1" u="none" dirty="0">
              <a:solidFill>
                <a:srgbClr val="FF0000"/>
              </a:solidFill>
              <a:latin typeface="微軟正黑體" pitchFamily="34" charset="-120"/>
              <a:ea typeface="微軟正黑體" pitchFamily="34" charset="-120"/>
            </a:rPr>
            <a:t>70</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15</a:t>
          </a:r>
          <a:r>
            <a:rPr lang="zh-TW" altLang="en-US" sz="2000"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26</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27</a:t>
          </a:r>
          <a:r>
            <a:rPr lang="zh-TW" altLang="en-US" sz="2000"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16</a:t>
          </a:r>
          <a:r>
            <a:rPr lang="zh-TW" altLang="en-US" sz="2000"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7A027925-C620-4BE3-9E22-00C4AC8E3E65}" type="presOf" srcId="{49F6FFB3-BBAC-446A-A815-494BB9BC6274}" destId="{E4571A07-A45A-49C2-B1A2-248727DF4852}"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E141FA42-C3A0-4455-BF66-DA71C35EFF68}" srcId="{53D7B25B-3767-4691-A0A2-E2D50C49F312}" destId="{1DF4E08E-6EBB-42E9-B44E-C075CBF3775B}" srcOrd="3" destOrd="0" parTransId="{7F394D37-B80A-4A3A-AF17-3267F8260B1B}" sibTransId="{97014FDB-C9C5-4E9C-8E80-8838F96E60D3}"/>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CEBB1D00-91A2-4002-BDA7-2AC0455EE33B}" srcId="{53D7B25B-3767-4691-A0A2-E2D50C49F312}" destId="{49F6FFB3-BBAC-446A-A815-494BB9BC6274}" srcOrd="1" destOrd="0" parTransId="{A5E184E0-F7F8-41E7-B2E6-CF975BB2DF39}" sibTransId="{FC96BB12-DA5A-42DD-8636-94805541F9BC}"/>
    <dgm:cxn modelId="{FED939A9-8DE5-4F5F-856E-2464284D65BA}" type="presOf" srcId="{53D7B25B-3767-4691-A0A2-E2D50C49F312}" destId="{774E0AAF-CFA2-41BA-B3FE-23987504ECA6}"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670D2B2D-BCB9-493C-82C7-7473EE5AFC70}" srcId="{7A67BEAE-5B2B-4213-B08E-8E72D3FB3908}" destId="{97C4BC02-D6EC-4250-984B-59B7982EBAEC}" srcOrd="0" destOrd="0" parTransId="{46D1A608-2E02-43D8-87FF-9E9A4AB4D3D1}" sibTransId="{AA073D2C-F83E-4255-B7B5-5CEBC79EEF9A}"/>
    <dgm:cxn modelId="{46483763-F479-40B4-AA1F-5C2F26942DE1}" type="presOf" srcId="{41D4842B-0040-44EB-A12E-E37E7129BBE0}" destId="{E6C3BC4D-3282-41A0-BA89-6D38A93147AD}" srcOrd="0" destOrd="0" presId="urn:microsoft.com/office/officeart/2005/8/layout/vList5"/>
    <dgm:cxn modelId="{706AD89D-6F9D-47AE-A531-B11D610696D9}" type="presOf" srcId="{79E81560-F3C1-4399-A483-FC82C8410454}" destId="{E903C089-030A-4FD1-B297-04BDA18822DF}" srcOrd="0" destOrd="0" presId="urn:microsoft.com/office/officeart/2005/8/layout/vList5"/>
    <dgm:cxn modelId="{23DBFFCA-9C0E-4B45-9E22-48C4791D65E9}" srcId="{49F6FFB3-BBAC-446A-A815-494BB9BC6274}" destId="{79E81560-F3C1-4399-A483-FC82C8410454}" srcOrd="0" destOrd="0" parTransId="{82781C99-6289-4A91-90CE-5F11518AE58C}" sibTransId="{8A25E487-B280-4C65-9F65-72EA2C839DA5}"/>
    <dgm:cxn modelId="{3DD6882F-9C4C-4B21-8B48-2200B881CE6F}" type="presOf" srcId="{97C4BC02-D6EC-4250-984B-59B7982EBAEC}" destId="{F0C37F47-6E63-4386-95F8-12B0A48783FA}"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r>
            <a:rPr lang="en-US" altLang="zh-TW" sz="2600" b="1" u="none" dirty="0">
              <a:solidFill>
                <a:srgbClr val="FF0000"/>
              </a:solidFill>
              <a:latin typeface="微軟正黑體" pitchFamily="34" charset="-120"/>
              <a:ea typeface="微軟正黑體" pitchFamily="34" charset="-120"/>
            </a:rPr>
            <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225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t>
        <a:bodyPr/>
        <a:lstStyle/>
        <a:p>
          <a:endParaRPr lang="zh-TW" altLang="en-US"/>
        </a:p>
      </dgm:t>
    </dgm:pt>
  </dgm:ptLst>
  <dgm:cxnLst>
    <dgm:cxn modelId="{4AF80C67-0667-427F-9CB9-2578EEC4D624}" type="presOf" srcId="{7351BC8C-A3C1-4E78-8314-1F72D6654368}" destId="{45C3AC1C-7C86-42B1-8C46-D477007DFCA5}" srcOrd="0" destOrd="1"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6D29B70-736E-4761-8944-714A8A288018}" type="presOf" srcId="{8E109CDF-101F-4367-91E8-A8714F11C9EE}" destId="{B75A1A8B-6EE8-453C-BFBA-D7747B2A219D}"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CCF66867-1471-4F8C-9858-445129899A5D}" type="presOf" srcId="{7D18848D-7E34-4455-B8D2-DBB35D905EF0}" destId="{45C3AC1C-7C86-42B1-8C46-D477007DFCA5}"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51CC96C-7ED3-40A5-8BCB-8C091A195295}" type="presOf" srcId="{9B7ADE11-BE18-4708-9D56-1476D1E125B4}" destId="{95F09A83-74EB-4EC8-AD6D-6E463ED96453}" srcOrd="0" destOrd="0" presId="urn:microsoft.com/office/officeart/2005/8/layout/vList5"/>
    <dgm:cxn modelId="{7F6D8C20-5FA1-47A6-AE77-E2F749982386}" type="presOf" srcId="{D615E62D-AAB6-41B3-AC23-66D407BB2CE6}" destId="{ECD53BAB-D8FE-446E-B57F-FCEDCC00A9E9}"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A889C9DF-2351-4E8F-B945-14979677AC44}" srcId="{D615E62D-AAB6-41B3-AC23-66D407BB2CE6}" destId="{F9E0FB4C-623F-4474-A3F8-D86B85FF0B65}" srcOrd="0" destOrd="0" parTransId="{8238C7DB-02EE-490E-81FA-E76F757CDAC0}" sibTransId="{DD0B2111-5944-49FB-BF3F-4CCF6DA2A15A}"/>
    <dgm:cxn modelId="{292F3D3C-EAF0-442A-93E1-409FB967C76F}" srcId="{9B7ADE11-BE18-4708-9D56-1476D1E125B4}" destId="{7351BC8C-A3C1-4E78-8314-1F72D6654368}" srcOrd="1" destOrd="0" parTransId="{E52F74C6-EED6-4D60-98C9-7BC42BA3306B}" sibTransId="{E6070F69-9EB7-445F-84F1-F7634AD49B5A}"/>
    <dgm:cxn modelId="{B609C9EC-3BFE-4BB6-9D67-001B9D7A41D5}" type="presOf" srcId="{8240264C-89A2-4551-A162-C8EC0AC2557A}" destId="{45C3AC1C-7C86-42B1-8C46-D477007DFCA5}" srcOrd="0" destOrd="2"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385259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19</a:t>
            </a:fld>
            <a:endParaRPr lang="zh-TW" altLang="en-US"/>
          </a:p>
        </p:txBody>
      </p:sp>
    </p:spTree>
    <p:extLst>
      <p:ext uri="{BB962C8B-B14F-4D97-AF65-F5344CB8AC3E}">
        <p14:creationId xmlns:p14="http://schemas.microsoft.com/office/powerpoint/2010/main" val="257210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31</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32</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3</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3</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3</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34</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35</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36</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37</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0" dirty="0"/>
              <a:t>錄取門檻需確認</a:t>
            </a:r>
            <a:endParaRPr lang="en-US" altLang="zh-TW" sz="8000"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43</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44</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46</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47</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48</a:t>
            </a:fld>
            <a:endParaRPr lang="zh-TW" altLang="en-US"/>
          </a:p>
        </p:txBody>
      </p:sp>
    </p:spTree>
    <p:extLst>
      <p:ext uri="{BB962C8B-B14F-4D97-AF65-F5344CB8AC3E}">
        <p14:creationId xmlns:p14="http://schemas.microsoft.com/office/powerpoint/2010/main" val="312912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49</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51</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6</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59</a:t>
            </a:fld>
            <a:endParaRPr lang="zh-TW" altLang="en-US"/>
          </a:p>
        </p:txBody>
      </p:sp>
    </p:spTree>
    <p:extLst>
      <p:ext uri="{BB962C8B-B14F-4D97-AF65-F5344CB8AC3E}">
        <p14:creationId xmlns:p14="http://schemas.microsoft.com/office/powerpoint/2010/main" val="3363207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60</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62</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63</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8</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68</a:t>
            </a:fld>
            <a:endParaRPr lang="zh-TW" altLang="en-US"/>
          </a:p>
        </p:txBody>
      </p:sp>
    </p:spTree>
    <p:extLst>
      <p:ext uri="{BB962C8B-B14F-4D97-AF65-F5344CB8AC3E}">
        <p14:creationId xmlns:p14="http://schemas.microsoft.com/office/powerpoint/2010/main" val="4045196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70</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76</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77</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78</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85</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87</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88</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88</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https://www.gvm.com.tw/article/71051</a:t>
            </a:r>
          </a:p>
          <a:p>
            <a:r>
              <a:rPr lang="en-US" altLang="zh-TW" dirty="0"/>
              <a:t>https://reurl.cc/4m977V</a:t>
            </a:r>
          </a:p>
          <a:p>
            <a:r>
              <a:rPr lang="en-US" altLang="zh-TW" dirty="0"/>
              <a:t>https://www.cheers.com.tw/article/article.action?id=5095174&amp;page=2</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5319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12</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13</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2022/3/5</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682E6C9-1A0B-4AF4-BA58-CE8EAB2680C8}"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22E4F85F-D6DC-429B-8C98-62A82D0A8EB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1E9E49-9B72-4FE0-8607-BFD9279231C3}"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F3037BC-62D3-405B-A0A0-D8C9351E2EAC}"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A8133831-5E53-4342-A664-941E50ECC7EC}"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9425835-B7DC-4B83-BB03-71EC96F97D28}"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CB51106-C166-4668-B1A8-AFEA5901056C}"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9418D00-7AB0-4BBF-B809-EC2CBEFD1AB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29A9989-74B1-4729-AF16-F638B6C143B5}"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66081D-BC8A-4C29-830D-54747F391160}"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EFBD6F6-65B8-46EC-BC2F-9B370DE736AF}"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762E3243-BD57-42E0-B1DC-CE21FF715AFA}"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fld id="{DCB20A35-8198-4304-8787-9A97721CA0A2}" type="datetime1">
              <a:rPr lang="zh-TW" altLang="en-US" smtClean="0">
                <a:solidFill>
                  <a:prstClr val="black">
                    <a:tint val="75000"/>
                  </a:prstClr>
                </a:solidFill>
              </a:rPr>
              <a:t>2022/3/5</a:t>
            </a:fld>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C389DE80-A973-43A2-BB1B-57AED880FA49}" type="datetime1">
              <a:rPr lang="zh-TW" altLang="en-US" smtClean="0">
                <a:solidFill>
                  <a:prstClr val="black">
                    <a:tint val="75000"/>
                  </a:prstClr>
                </a:solidFill>
              </a:rPr>
              <a:t>2022/3/5</a:t>
            </a:fld>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A0E81DA-59A3-4C9F-B306-86D1E454FDB6}" type="datetime1">
              <a:rPr lang="zh-TW" altLang="en-US" smtClean="0">
                <a:solidFill>
                  <a:prstClr val="black">
                    <a:tint val="75000"/>
                  </a:prstClr>
                </a:solidFill>
              </a:rPr>
              <a:t>2022/3/5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18.xml"/><Relationship Id="rId3" Type="http://schemas.openxmlformats.org/officeDocument/2006/relationships/slide" Target="slide23.xml"/><Relationship Id="rId7" Type="http://schemas.openxmlformats.org/officeDocument/2006/relationships/slide" Target="slide38.xml"/><Relationship Id="rId12" Type="http://schemas.openxmlformats.org/officeDocument/2006/relationships/slide" Target="slide4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slide" Target="slide37.xml"/><Relationship Id="rId11" Type="http://schemas.openxmlformats.org/officeDocument/2006/relationships/slide" Target="slide47.xml"/><Relationship Id="rId5" Type="http://schemas.openxmlformats.org/officeDocument/2006/relationships/slide" Target="slide16.xml"/><Relationship Id="rId10" Type="http://schemas.openxmlformats.org/officeDocument/2006/relationships/slide" Target="slide46.xml"/><Relationship Id="rId4" Type="http://schemas.openxmlformats.org/officeDocument/2006/relationships/slide" Target="slide17.xml"/><Relationship Id="rId9" Type="http://schemas.openxmlformats.org/officeDocument/2006/relationships/slide" Target="slide4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0.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6.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5.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0.jpeg"/></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18" Type="http://schemas.openxmlformats.org/officeDocument/2006/relationships/image" Target="../media/image31.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57.xml"/><Relationship Id="rId16" Type="http://schemas.openxmlformats.org/officeDocument/2006/relationships/diagramColors" Target="../diagrams/colors21.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2.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4.png"/><Relationship Id="rId7" Type="http://schemas.openxmlformats.org/officeDocument/2006/relationships/diagramColors" Target="../diagrams/colors28.xml"/><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5.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www.12basic.chc.edu.tw/index.asp" TargetMode="External"/><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40.jf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111</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a:t>
            </a:r>
            <a:r>
              <a:rPr lang="zh-TW" altLang="en-US" sz="2800" b="1">
                <a:solidFill>
                  <a:srgbClr val="000099"/>
                </a:solidFill>
                <a:effectLst>
                  <a:outerShdw blurRad="38100" dist="38100" dir="2700000" algn="tl">
                    <a:srgbClr val="C0C0C0"/>
                  </a:outerShdw>
                </a:effectLst>
                <a:latin typeface="微軟正黑體" pitchFamily="34" charset="-120"/>
                <a:ea typeface="微軟正黑體" pitchFamily="34" charset="-120"/>
              </a:rPr>
              <a:t>宣導</a:t>
            </a:r>
            <a:r>
              <a:rPr lang="zh-TW" altLang="en-US" sz="2800" b="1" smtClean="0">
                <a:solidFill>
                  <a:srgbClr val="000099"/>
                </a:solidFill>
                <a:effectLst>
                  <a:outerShdw blurRad="38100" dist="38100" dir="2700000" algn="tl">
                    <a:srgbClr val="C0C0C0"/>
                  </a:outerShdw>
                </a:effectLst>
                <a:latin typeface="微軟正黑體" pitchFamily="34" charset="-120"/>
                <a:ea typeface="微軟正黑體" pitchFamily="34" charset="-120"/>
              </a:rPr>
              <a:t>團</a:t>
            </a:r>
            <a:endPar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321265"/>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10</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11</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rPr>
              <a:t>十二年國教入學方案說明</a:t>
            </a:r>
            <a:endParaRPr kumimoji="0"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xmlns=""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xmlns=""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xmlns=""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lnSpc>
                  <a:spcPct val="90000"/>
                </a:lnSpc>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xmlns="" id="{89B3FE93-1CC5-44A8-AF46-D7F920F39B42}"/>
                </a:ext>
              </a:extLst>
            </p:cNvPr>
            <p:cNvSpPr/>
            <p:nvPr/>
          </p:nvSpPr>
          <p:spPr>
            <a:xfrm>
              <a:off x="599457" y="4250728"/>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xmlns=""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xmlns=""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xmlns="" id="{CD01D2D6-B8F3-44CB-A1C5-5D68765CE927}"/>
                </a:ext>
              </a:extLst>
            </p:cNvPr>
            <p:cNvSpPr/>
            <p:nvPr/>
          </p:nvSpPr>
          <p:spPr>
            <a:xfrm>
              <a:off x="3403786" y="3154268"/>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sz="1400" b="1" kern="1200" dirty="0">
                  <a:solidFill>
                    <a:srgbClr val="FF0000"/>
                  </a:solidFill>
                  <a:latin typeface="微軟正黑體" panose="020B0604030504040204" pitchFamily="34" charset="-120"/>
                  <a:ea typeface="微軟正黑體" panose="020B0604030504040204" pitchFamily="34" charset="-120"/>
                </a:rPr>
                <a:t>(</a:t>
              </a:r>
              <a:r>
                <a:rPr lang="zh-TW" altLang="en-US" sz="1400" b="1" kern="1200" dirty="0">
                  <a:solidFill>
                    <a:srgbClr val="FF0000"/>
                  </a:solidFill>
                  <a:latin typeface="微軟正黑體" panose="020B0604030504040204" pitchFamily="34" charset="-120"/>
                  <a:ea typeface="微軟正黑體" panose="020B0604030504040204" pitchFamily="34" charset="-120"/>
                </a:rPr>
                <a:t>本區</a:t>
              </a:r>
              <a:r>
                <a:rPr lang="zh-TW" altLang="en-US" sz="1400" b="1" dirty="0">
                  <a:solidFill>
                    <a:srgbClr val="FF0000"/>
                  </a:solidFill>
                  <a:latin typeface="微軟正黑體" panose="020B0604030504040204" pitchFamily="34" charset="-120"/>
                  <a:ea typeface="微軟正黑體" panose="020B0604030504040204" pitchFamily="34" charset="-120"/>
                </a:rPr>
                <a:t>無辦理</a:t>
              </a:r>
              <a:r>
                <a:rPr lang="en-US" altLang="zh-TW" sz="1400"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xmlns="" id="{DDC99330-DA9A-4421-9BCD-38DF8D05FD48}"/>
                </a:ext>
              </a:extLst>
            </p:cNvPr>
            <p:cNvSpPr/>
            <p:nvPr/>
          </p:nvSpPr>
          <p:spPr>
            <a:xfrm>
              <a:off x="3418228" y="4004756"/>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xmlns=""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xmlns=""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xmlns=""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xmlns=""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xmlns=""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xmlns=""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sp>
        <p:nvSpPr>
          <p:cNvPr id="7" name="標題 1"/>
          <p:cNvSpPr txBox="1">
            <a:spLocks/>
          </p:cNvSpPr>
          <p:nvPr/>
        </p:nvSpPr>
        <p:spPr bwMode="auto">
          <a:xfrm>
            <a:off x="0" y="0"/>
            <a:ext cx="9144000" cy="958102"/>
          </a:xfrm>
          <a:prstGeom prst="rect">
            <a:avLst/>
          </a:prstGeom>
          <a:solidFill>
            <a:schemeClr val="accent4">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575045" y="4856829"/>
            <a:ext cx="2304692" cy="497674"/>
            <a:chOff x="219907" y="1949852"/>
            <a:chExt cx="2304692"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9059" y="2035199"/>
              <a:ext cx="2275540" cy="4110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chemeClr val="tx1"/>
                  </a:solidFill>
                  <a:latin typeface="微軟正黑體" panose="020B0604030504040204" pitchFamily="34" charset="-120"/>
                  <a:ea typeface="微軟正黑體" panose="020B0604030504040204" pitchFamily="34" charset="-120"/>
                </a:rPr>
                <a:t>優先免試</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xmlns="" id="{7E523D09-E58D-449F-A0C2-EC2D5AFCDEEF}"/>
              </a:ext>
            </a:extLst>
          </p:cNvPr>
          <p:cNvSpPr/>
          <p:nvPr/>
        </p:nvSpPr>
        <p:spPr>
          <a:xfrm>
            <a:off x="558517" y="3104981"/>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微軟正黑體" panose="020B0604030504040204" pitchFamily="34" charset="-120"/>
                <a:ea typeface="微軟正黑體" panose="020B0604030504040204" pitchFamily="34" charset="-120"/>
              </a:rPr>
              <a:t>完全免試</a:t>
            </a:r>
          </a:p>
        </p:txBody>
      </p:sp>
      <p:sp>
        <p:nvSpPr>
          <p:cNvPr id="2" name="矩形 1">
            <a:extLst>
              <a:ext uri="{FF2B5EF4-FFF2-40B4-BE49-F238E27FC236}">
                <a16:creationId xmlns:a16="http://schemas.microsoft.com/office/drawing/2014/main" xmlns="" id="{D6AC42F4-3022-4BDE-8D11-31CEC3665B64}"/>
              </a:ext>
            </a:extLst>
          </p:cNvPr>
          <p:cNvSpPr/>
          <p:nvPr/>
        </p:nvSpPr>
        <p:spPr>
          <a:xfrm>
            <a:off x="3362362" y="3075609"/>
            <a:ext cx="2558256" cy="92884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66241459"/>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6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2060"/>
                </a:solidFill>
                <a:latin typeface="微軟正黑體" pitchFamily="34" charset="-120"/>
                <a:ea typeface="微軟正黑體" pitchFamily="34" charset="-120"/>
                <a:cs typeface="華康儷粗圓"/>
              </a:rPr>
              <a:t>        </a:t>
            </a:r>
            <a:r>
              <a:rPr lang="zh-TW" altLang="en-US" sz="2800" b="1" dirty="0">
                <a:solidFill>
                  <a:srgbClr val="002060"/>
                </a:solidFill>
                <a:latin typeface="微軟正黑體" pitchFamily="34" charset="-120"/>
                <a:ea typeface="微軟正黑體" pitchFamily="34" charset="-120"/>
                <a:cs typeface="華康儷粗圓"/>
              </a:rPr>
              <a:t>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13</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2" end="2"/>
                                            </p:txEl>
                                          </p:spTgt>
                                        </p:tgtEl>
                                        <p:attrNameLst>
                                          <p:attrName>r</p:attrName>
                                        </p:attrNameLst>
                                      </p:cBhvr>
                                    </p:animRot>
                                    <p:animRot by="-240000">
                                      <p:cBhvr>
                                        <p:cTn id="7" dur="200" fill="hold">
                                          <p:stCondLst>
                                            <p:cond delay="200"/>
                                          </p:stCondLst>
                                        </p:cTn>
                                        <p:tgtEl>
                                          <p:spTgt spid="9">
                                            <p:txEl>
                                              <p:pRg st="2" end="2"/>
                                            </p:txEl>
                                          </p:spTgt>
                                        </p:tgtEl>
                                        <p:attrNameLst>
                                          <p:attrName>r</p:attrName>
                                        </p:attrNameLst>
                                      </p:cBhvr>
                                    </p:animRot>
                                    <p:animRot by="240000">
                                      <p:cBhvr>
                                        <p:cTn id="8" dur="200" fill="hold">
                                          <p:stCondLst>
                                            <p:cond delay="400"/>
                                          </p:stCondLst>
                                        </p:cTn>
                                        <p:tgtEl>
                                          <p:spTgt spid="9">
                                            <p:txEl>
                                              <p:pRg st="2" end="2"/>
                                            </p:txEl>
                                          </p:spTgt>
                                        </p:tgtEl>
                                        <p:attrNameLst>
                                          <p:attrName>r</p:attrName>
                                        </p:attrNameLst>
                                      </p:cBhvr>
                                    </p:animRot>
                                    <p:animRot by="-240000">
                                      <p:cBhvr>
                                        <p:cTn id="9" dur="200" fill="hold">
                                          <p:stCondLst>
                                            <p:cond delay="600"/>
                                          </p:stCondLst>
                                        </p:cTn>
                                        <p:tgtEl>
                                          <p:spTgt spid="9">
                                            <p:txEl>
                                              <p:pRg st="2" end="2"/>
                                            </p:txEl>
                                          </p:spTgt>
                                        </p:tgtEl>
                                        <p:attrNameLst>
                                          <p:attrName>r</p:attrName>
                                        </p:attrNameLst>
                                      </p:cBhvr>
                                    </p:animRot>
                                    <p:animRot by="120000">
                                      <p:cBhvr>
                                        <p:cTn id="10"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26976" y="1340768"/>
            <a:ext cx="8571812" cy="49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試辦學習區完全免試入學</a:t>
            </a:r>
            <a:endParaRPr lang="en-US" altLang="zh-TW" sz="36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本縣</a:t>
            </a:r>
            <a:r>
              <a:rPr lang="zh-TW" altLang="en-US" sz="2800" b="1" u="sng" dirty="0">
                <a:solidFill>
                  <a:srgbClr val="002060"/>
                </a:solidFill>
                <a:latin typeface="微軟正黑體" pitchFamily="34" charset="-120"/>
                <a:ea typeface="微軟正黑體" pitchFamily="34" charset="-120"/>
                <a:cs typeface="華康儷粗圓"/>
              </a:rPr>
              <a:t>文興高中、達德商工及大慶商工</a:t>
            </a:r>
            <a:r>
              <a:rPr lang="zh-TW" altLang="en-US" sz="2800" b="1" dirty="0">
                <a:solidFill>
                  <a:srgbClr val="002060"/>
                </a:solidFill>
                <a:latin typeface="微軟正黑體" pitchFamily="34" charset="-120"/>
                <a:ea typeface="微軟正黑體" pitchFamily="34" charset="-120"/>
                <a:cs typeface="華康儷粗圓"/>
              </a:rPr>
              <a:t>試辦學習區</a:t>
            </a:r>
            <a:r>
              <a:rPr lang="zh-TW" altLang="en-US" sz="2800" b="1" dirty="0">
                <a:solidFill>
                  <a:srgbClr val="FF0000"/>
                </a:solidFill>
                <a:latin typeface="微軟正黑體" pitchFamily="34" charset="-120"/>
                <a:ea typeface="微軟正黑體" pitchFamily="34" charset="-120"/>
                <a:cs typeface="華康儷粗圓"/>
              </a:rPr>
              <a:t>完全免試入學</a:t>
            </a:r>
            <a:r>
              <a:rPr lang="zh-TW" altLang="en-US" sz="2800" b="1" dirty="0">
                <a:solidFill>
                  <a:srgbClr val="002060"/>
                </a:solidFill>
                <a:latin typeface="微軟正黑體" pitchFamily="34" charset="-120"/>
                <a:ea typeface="微軟正黑體" pitchFamily="34" charset="-120"/>
                <a:cs typeface="華康儷粗圓"/>
              </a:rPr>
              <a:t>管道。</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報名日期：</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12</a:t>
            </a:r>
            <a:r>
              <a:rPr lang="zh-TW" altLang="en-US" sz="2800" b="1" dirty="0">
                <a:solidFill>
                  <a:srgbClr val="FF0000"/>
                </a:solidFill>
                <a:latin typeface="微軟正黑體" pitchFamily="34" charset="-120"/>
                <a:ea typeface="微軟正黑體" pitchFamily="34" charset="-120"/>
                <a:cs typeface="華康儷粗圓"/>
              </a:rPr>
              <a:t>日至</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13</a:t>
            </a:r>
            <a:r>
              <a:rPr lang="zh-TW" altLang="en-US" sz="2800" b="1" dirty="0">
                <a:solidFill>
                  <a:srgbClr val="FF0000"/>
                </a:solidFill>
                <a:latin typeface="微軟正黑體" pitchFamily="34" charset="-120"/>
                <a:ea typeface="微軟正黑體" pitchFamily="34" charset="-120"/>
                <a:cs typeface="華康儷粗圓"/>
              </a:rPr>
              <a:t>日 </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rPr>
              <a:t>報名資格：</a:t>
            </a:r>
            <a:endParaRPr lang="en-US" altLang="zh-TW" sz="2800" b="1" dirty="0">
              <a:solidFill>
                <a:srgbClr val="002060"/>
              </a:solidFill>
              <a:latin typeface="微軟正黑體" pitchFamily="34" charset="-120"/>
              <a:ea typeface="微軟正黑體" pitchFamily="34" charset="-120"/>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FF0000"/>
                </a:solidFill>
                <a:latin typeface="微軟正黑體" pitchFamily="34" charset="-120"/>
                <a:ea typeface="微軟正黑體" pitchFamily="34" charset="-120"/>
                <a:cs typeface="華康儷粗圓"/>
              </a:rPr>
              <a:t>彰化縣國中應屆畢業生均可報名。</a:t>
            </a:r>
            <a:endParaRPr lang="en-US" altLang="zh-TW" sz="2800" b="1" dirty="0">
              <a:solidFill>
                <a:srgbClr val="FF000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學生限選擇一校一科報名。</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111</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99284" y="4809437"/>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xmlns=""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14</a:t>
            </a:fld>
            <a:endParaRPr lang="zh-TW" altLang="en-US">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10106120"/>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15</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a:extLst>
              <a:ext uri="{FF2B5EF4-FFF2-40B4-BE49-F238E27FC236}">
                <a16:creationId xmlns:a16="http://schemas.microsoft.com/office/drawing/2014/main" xmlns="" id="{585934B5-C0A4-421C-8CBB-80B7FF938EAE}"/>
              </a:ext>
            </a:extLst>
          </p:cNvPr>
          <p:cNvSpPr txBox="1"/>
          <p:nvPr/>
        </p:nvSpPr>
        <p:spPr>
          <a:xfrm>
            <a:off x="1997690" y="6356350"/>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83029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960800484"/>
              </p:ext>
            </p:extLst>
          </p:nvPr>
        </p:nvGraphicFramePr>
        <p:xfrm>
          <a:off x="206320" y="2311907"/>
          <a:ext cx="6453911" cy="4413741"/>
        </p:xfrm>
        <a:graphic>
          <a:graphicData uri="http://schemas.openxmlformats.org/drawingml/2006/table">
            <a:tbl>
              <a:tblPr firstRow="1" bandRow="1">
                <a:tableStyleId>{08FB837D-C827-4EFA-A057-4D05807E0F7C}</a:tableStyleId>
              </a:tblPr>
              <a:tblGrid>
                <a:gridCol w="375228">
                  <a:extLst>
                    <a:ext uri="{9D8B030D-6E8A-4147-A177-3AD203B41FA5}">
                      <a16:colId xmlns:a16="http://schemas.microsoft.com/office/drawing/2014/main" xmlns="" val="20000"/>
                    </a:ext>
                  </a:extLst>
                </a:gridCol>
                <a:gridCol w="6078683">
                  <a:extLst>
                    <a:ext uri="{9D8B030D-6E8A-4147-A177-3AD203B41FA5}">
                      <a16:colId xmlns:a16="http://schemas.microsoft.com/office/drawing/2014/main" xmlns="" val="20001"/>
                    </a:ext>
                  </a:extLst>
                </a:gridCol>
              </a:tblGrid>
              <a:tr h="422143">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460320">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600" b="0" kern="1200" dirty="0">
                          <a:solidFill>
                            <a:schemeClr val="dk1"/>
                          </a:solidFill>
                          <a:latin typeface="微軟正黑體" pitchFamily="34" charset="-120"/>
                          <a:ea typeface="微軟正黑體" pitchFamily="34" charset="-120"/>
                          <a:cs typeface="+mn-cs"/>
                        </a:rPr>
                        <a:t>國際技能競賽</a:t>
                      </a:r>
                      <a:r>
                        <a:rPr lang="en-US" altLang="zh-TW" sz="1600" b="0" kern="1200" dirty="0">
                          <a:solidFill>
                            <a:schemeClr val="dk1"/>
                          </a:solidFill>
                          <a:latin typeface="微軟正黑體" pitchFamily="34" charset="-120"/>
                          <a:ea typeface="微軟正黑體" pitchFamily="34" charset="-120"/>
                          <a:cs typeface="+mn-cs"/>
                        </a:rPr>
                        <a:t>(</a:t>
                      </a:r>
                      <a:r>
                        <a:rPr lang="zh-TW" altLang="en-US" sz="1600" b="0" kern="1200" dirty="0">
                          <a:solidFill>
                            <a:schemeClr val="dk1"/>
                          </a:solidFill>
                          <a:latin typeface="微軟正黑體" pitchFamily="34" charset="-120"/>
                          <a:ea typeface="微軟正黑體" pitchFamily="34" charset="-120"/>
                          <a:cs typeface="+mn-cs"/>
                        </a:rPr>
                        <a:t>含科技展覽</a:t>
                      </a:r>
                      <a:r>
                        <a:rPr lang="en-US" altLang="zh-TW" sz="1600" b="0" kern="1200" dirty="0">
                          <a:solidFill>
                            <a:schemeClr val="dk1"/>
                          </a:solidFill>
                          <a:latin typeface="微軟正黑體" pitchFamily="34" charset="-120"/>
                          <a:ea typeface="微軟正黑體" pitchFamily="34" charset="-120"/>
                          <a:cs typeface="+mn-cs"/>
                        </a:rPr>
                        <a:t>)</a:t>
                      </a:r>
                      <a:endParaRPr lang="zh-TW" altLang="en-US" sz="16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1"/>
                  </a:ext>
                </a:extLst>
              </a:tr>
              <a:tr h="46032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2"/>
                  </a:ext>
                </a:extLst>
              </a:tr>
              <a:tr h="460320">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3"/>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a:solidFill>
                            <a:schemeClr val="dk1"/>
                          </a:solidFill>
                          <a:latin typeface="微軟正黑體" pitchFamily="34" charset="-120"/>
                          <a:ea typeface="微軟正黑體" pitchFamily="34" charset="-120"/>
                          <a:cs typeface="+mn-cs"/>
                        </a:rPr>
                        <a:t>其他國際性特殊技藝技能競賽</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4"/>
                  </a:ext>
                </a:extLst>
              </a:tr>
              <a:tr h="498158">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16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16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5"/>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rgbClr val="FF0000"/>
                          </a:solidFill>
                          <a:latin typeface="微軟正黑體" pitchFamily="34" charset="-120"/>
                          <a:ea typeface="微軟正黑體" pitchFamily="34" charset="-120"/>
                          <a:cs typeface="Times New Roman"/>
                        </a:rPr>
                        <a:t>參加全國技能競賽</a:t>
                      </a:r>
                      <a:r>
                        <a:rPr lang="zh-TW" altLang="en-US" sz="1600" b="1" kern="100" dirty="0">
                          <a:solidFill>
                            <a:srgbClr val="FF0000"/>
                          </a:solidFill>
                          <a:latin typeface="微軟正黑體" pitchFamily="34" charset="-120"/>
                          <a:ea typeface="微軟正黑體" pitchFamily="34" charset="-120"/>
                          <a:cs typeface="Times New Roman"/>
                        </a:rPr>
                        <a:t>分區</a:t>
                      </a:r>
                      <a:r>
                        <a:rPr lang="zh-TW" altLang="en-US" sz="1600" b="0" kern="100" dirty="0">
                          <a:solidFill>
                            <a:srgbClr val="FF0000"/>
                          </a:solidFill>
                          <a:latin typeface="微軟正黑體" pitchFamily="34" charset="-120"/>
                          <a:ea typeface="微軟正黑體" pitchFamily="34" charset="-120"/>
                          <a:cs typeface="Times New Roman"/>
                        </a:rPr>
                        <a:t>技能競賽青少年組競賽</a:t>
                      </a:r>
                      <a:endParaRPr lang="zh-TW" altLang="en-US" sz="1600" b="0" dirty="0">
                        <a:solidFill>
                          <a:srgbClr val="FF0000"/>
                        </a:solidFill>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6"/>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領有技術士證</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7"/>
                  </a:ext>
                </a:extLst>
              </a:tr>
              <a:tr h="4029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8</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1600" b="1" kern="100" dirty="0">
                          <a:solidFill>
                            <a:srgbClr val="FF0000"/>
                          </a:solidFill>
                          <a:latin typeface="微軟正黑體" pitchFamily="34" charset="-120"/>
                          <a:ea typeface="微軟正黑體" pitchFamily="34" charset="-120"/>
                          <a:cs typeface="Times New Roman"/>
                        </a:rPr>
                        <a:t>PR</a:t>
                      </a:r>
                      <a:r>
                        <a:rPr lang="zh-TW" altLang="en-US" sz="1600" b="1" kern="100" dirty="0">
                          <a:solidFill>
                            <a:srgbClr val="FF0000"/>
                          </a:solidFill>
                          <a:latin typeface="微軟正黑體" pitchFamily="34" charset="-120"/>
                          <a:ea typeface="微軟正黑體" pitchFamily="34" charset="-120"/>
                          <a:cs typeface="Times New Roman"/>
                        </a:rPr>
                        <a:t>值七十</a:t>
                      </a:r>
                      <a:r>
                        <a:rPr lang="zh-TW" altLang="en-US" sz="1600" b="0" kern="100" dirty="0">
                          <a:solidFill>
                            <a:schemeClr val="tx1"/>
                          </a:solidFill>
                          <a:latin typeface="微軟正黑體" pitchFamily="34" charset="-120"/>
                          <a:ea typeface="微軟正黑體" pitchFamily="34" charset="-120"/>
                          <a:cs typeface="Times New Roman"/>
                        </a:rPr>
                        <a:t>以上者</a:t>
                      </a:r>
                      <a:r>
                        <a:rPr lang="en-US" altLang="zh-TW" sz="1600" b="0" kern="100" dirty="0">
                          <a:solidFill>
                            <a:schemeClr val="tx1"/>
                          </a:solidFill>
                          <a:latin typeface="微軟正黑體" pitchFamily="34" charset="-120"/>
                          <a:ea typeface="微軟正黑體" pitchFamily="34" charset="-120"/>
                          <a:cs typeface="Times New Roman"/>
                        </a:rPr>
                        <a:t>(</a:t>
                      </a:r>
                      <a:r>
                        <a:rPr lang="zh-TW" altLang="en-US" sz="1600" b="0" kern="100" dirty="0">
                          <a:solidFill>
                            <a:schemeClr val="tx1"/>
                          </a:solidFill>
                          <a:latin typeface="微軟正黑體" pitchFamily="34" charset="-120"/>
                          <a:ea typeface="微軟正黑體" pitchFamily="34" charset="-120"/>
                          <a:cs typeface="Times New Roman"/>
                        </a:rPr>
                        <a:t>得擇優一職群成績採計得分</a:t>
                      </a:r>
                      <a:r>
                        <a:rPr lang="en-US" altLang="zh-TW" sz="1600" b="0" kern="100" dirty="0">
                          <a:solidFill>
                            <a:schemeClr val="tx1"/>
                          </a:solidFill>
                          <a:latin typeface="微軟正黑體" pitchFamily="34" charset="-120"/>
                          <a:ea typeface="微軟正黑體" pitchFamily="34" charset="-120"/>
                          <a:cs typeface="Times New Roman"/>
                        </a:rPr>
                        <a:t>)</a:t>
                      </a:r>
                      <a:endParaRPr lang="zh-TW" altLang="en-US" sz="1600" b="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798898966"/>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206321" y="892243"/>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67324" y="977961"/>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7141"/>
            <a:ext cx="9144000" cy="805598"/>
          </a:xfrm>
          <a:prstGeom prst="rect">
            <a:avLst/>
          </a:prstGeom>
          <a:solidFill>
            <a:schemeClr val="tx1">
              <a:lumMod val="85000"/>
              <a:lumOff val="1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年技優甄審入學</a:t>
            </a:r>
          </a:p>
        </p:txBody>
      </p:sp>
      <p:graphicFrame>
        <p:nvGraphicFramePr>
          <p:cNvPr id="16" name="資料庫圖表 15"/>
          <p:cNvGraphicFramePr/>
          <p:nvPr>
            <p:extLst>
              <p:ext uri="{D42A27DB-BD31-4B8C-83A1-F6EECF244321}">
                <p14:modId xmlns:p14="http://schemas.microsoft.com/office/powerpoint/2010/main" val="2027787061"/>
              </p:ext>
            </p:extLst>
          </p:nvPr>
        </p:nvGraphicFramePr>
        <p:xfrm>
          <a:off x="6527888" y="2543877"/>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16</a:t>
            </a:fld>
            <a:endParaRPr lang="zh-TW" altLang="en-US" dirty="0">
              <a:solidFill>
                <a:prstClr val="black">
                  <a:tint val="75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966614775"/>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xmlns="" id="{1EB6790E-28D7-4D61-90BA-39F89BEB6BE8}"/>
              </a:ext>
            </a:extLst>
          </p:cNvPr>
          <p:cNvSpPr txBox="1"/>
          <p:nvPr/>
        </p:nvSpPr>
        <p:spPr>
          <a:xfrm>
            <a:off x="2051720" y="6428391"/>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662609858"/>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xmlns="" id="{28A270A3-A328-489C-8260-3088353516CB}"/>
              </a:ext>
            </a:extLst>
          </p:cNvPr>
          <p:cNvSpPr/>
          <p:nvPr/>
        </p:nvSpPr>
        <p:spPr>
          <a:xfrm>
            <a:off x="2051720" y="2348880"/>
            <a:ext cx="5760640"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200" dirty="0"/>
              <a:t>111</a:t>
            </a:r>
            <a:r>
              <a:rPr lang="zh-TW" altLang="en-US" sz="3200" dirty="0"/>
              <a:t>年優先免試入學</a:t>
            </a:r>
            <a:r>
              <a:rPr lang="en-US" altLang="zh-TW" sz="3200" dirty="0"/>
              <a:t>-</a:t>
            </a:r>
            <a:r>
              <a:rPr lang="zh-TW" altLang="en-US" sz="3200" dirty="0"/>
              <a:t>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373184594"/>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355239">
                  <a:extLst>
                    <a:ext uri="{9D8B030D-6E8A-4147-A177-3AD203B41FA5}">
                      <a16:colId xmlns:a16="http://schemas.microsoft.com/office/drawing/2014/main" xmlns="" val="20002"/>
                    </a:ext>
                  </a:extLst>
                </a:gridCol>
                <a:gridCol w="355239">
                  <a:extLst>
                    <a:ext uri="{9D8B030D-6E8A-4147-A177-3AD203B41FA5}">
                      <a16:colId xmlns:a16="http://schemas.microsoft.com/office/drawing/2014/main" xmlns="" val="20003"/>
                    </a:ext>
                  </a:extLst>
                </a:gridCol>
                <a:gridCol w="355239">
                  <a:extLst>
                    <a:ext uri="{9D8B030D-6E8A-4147-A177-3AD203B41FA5}">
                      <a16:colId xmlns:a16="http://schemas.microsoft.com/office/drawing/2014/main" xmlns="" val="20005"/>
                    </a:ext>
                  </a:extLst>
                </a:gridCol>
                <a:gridCol w="355239">
                  <a:extLst>
                    <a:ext uri="{9D8B030D-6E8A-4147-A177-3AD203B41FA5}">
                      <a16:colId xmlns:a16="http://schemas.microsoft.com/office/drawing/2014/main" xmlns="" val="20006"/>
                    </a:ext>
                  </a:extLst>
                </a:gridCol>
                <a:gridCol w="355239">
                  <a:extLst>
                    <a:ext uri="{9D8B030D-6E8A-4147-A177-3AD203B41FA5}">
                      <a16:colId xmlns:a16="http://schemas.microsoft.com/office/drawing/2014/main" xmlns="" val="20007"/>
                    </a:ext>
                  </a:extLst>
                </a:gridCol>
                <a:gridCol w="355239">
                  <a:extLst>
                    <a:ext uri="{9D8B030D-6E8A-4147-A177-3AD203B41FA5}">
                      <a16:colId xmlns:a16="http://schemas.microsoft.com/office/drawing/2014/main" xmlns="" val="20008"/>
                    </a:ext>
                  </a:extLst>
                </a:gridCol>
                <a:gridCol w="355239">
                  <a:extLst>
                    <a:ext uri="{9D8B030D-6E8A-4147-A177-3AD203B41FA5}">
                      <a16:colId xmlns:a16="http://schemas.microsoft.com/office/drawing/2014/main" xmlns="" val="20009"/>
                    </a:ext>
                  </a:extLst>
                </a:gridCol>
                <a:gridCol w="355239">
                  <a:extLst>
                    <a:ext uri="{9D8B030D-6E8A-4147-A177-3AD203B41FA5}">
                      <a16:colId xmlns:a16="http://schemas.microsoft.com/office/drawing/2014/main" xmlns="" val="20010"/>
                    </a:ext>
                  </a:extLst>
                </a:gridCol>
                <a:gridCol w="355239">
                  <a:extLst>
                    <a:ext uri="{9D8B030D-6E8A-4147-A177-3AD203B41FA5}">
                      <a16:colId xmlns:a16="http://schemas.microsoft.com/office/drawing/2014/main" xmlns="" val="20011"/>
                    </a:ext>
                  </a:extLst>
                </a:gridCol>
                <a:gridCol w="355239">
                  <a:extLst>
                    <a:ext uri="{9D8B030D-6E8A-4147-A177-3AD203B41FA5}">
                      <a16:colId xmlns:a16="http://schemas.microsoft.com/office/drawing/2014/main" xmlns="" val="20012"/>
                    </a:ext>
                  </a:extLst>
                </a:gridCol>
                <a:gridCol w="355239">
                  <a:extLst>
                    <a:ext uri="{9D8B030D-6E8A-4147-A177-3AD203B41FA5}">
                      <a16:colId xmlns:a16="http://schemas.microsoft.com/office/drawing/2014/main" xmlns="" val="20013"/>
                    </a:ext>
                  </a:extLst>
                </a:gridCol>
                <a:gridCol w="355239">
                  <a:extLst>
                    <a:ext uri="{9D8B030D-6E8A-4147-A177-3AD203B41FA5}">
                      <a16:colId xmlns:a16="http://schemas.microsoft.com/office/drawing/2014/main" xmlns="" val="20014"/>
                    </a:ext>
                  </a:extLst>
                </a:gridCol>
                <a:gridCol w="355239">
                  <a:extLst>
                    <a:ext uri="{9D8B030D-6E8A-4147-A177-3AD203B41FA5}">
                      <a16:colId xmlns:a16="http://schemas.microsoft.com/office/drawing/2014/main" xmlns="" val="20015"/>
                    </a:ext>
                  </a:extLst>
                </a:gridCol>
                <a:gridCol w="355239">
                  <a:extLst>
                    <a:ext uri="{9D8B030D-6E8A-4147-A177-3AD203B41FA5}">
                      <a16:colId xmlns:a16="http://schemas.microsoft.com/office/drawing/2014/main" xmlns="" val="20016"/>
                    </a:ext>
                  </a:extLst>
                </a:gridCol>
                <a:gridCol w="355239">
                  <a:extLst>
                    <a:ext uri="{9D8B030D-6E8A-4147-A177-3AD203B41FA5}">
                      <a16:colId xmlns:a16="http://schemas.microsoft.com/office/drawing/2014/main" xmlns="" val="20017"/>
                    </a:ext>
                  </a:extLst>
                </a:gridCol>
                <a:gridCol w="973168">
                  <a:extLst>
                    <a:ext uri="{9D8B030D-6E8A-4147-A177-3AD203B41FA5}">
                      <a16:colId xmlns:a16="http://schemas.microsoft.com/office/drawing/2014/main" xmlns="" val="20018"/>
                    </a:ext>
                  </a:extLst>
                </a:gridCol>
                <a:gridCol w="782436">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solidFill>
                            <a:schemeClr val="tx1"/>
                          </a:solidFill>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3"/>
                  </a:ext>
                </a:extLst>
              </a:tr>
            </a:tbl>
          </a:graphicData>
        </a:graphic>
      </p:graphicFrame>
      <p:sp>
        <p:nvSpPr>
          <p:cNvPr id="2" name="投影片編號版面配置區 1">
            <a:extLst>
              <a:ext uri="{FF2B5EF4-FFF2-40B4-BE49-F238E27FC236}">
                <a16:creationId xmlns:a16="http://schemas.microsoft.com/office/drawing/2014/main" xmlns=""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19</a:t>
            </a:fld>
            <a:endParaRPr lang="zh-TW" altLang="en-US" dirty="0">
              <a:solidFill>
                <a:prstClr val="black">
                  <a:tint val="75000"/>
                </a:prstClr>
              </a:solidFill>
            </a:endParaRPr>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436721">
                  <a:extLst>
                    <a:ext uri="{9D8B030D-6E8A-4147-A177-3AD203B41FA5}">
                      <a16:colId xmlns:a16="http://schemas.microsoft.com/office/drawing/2014/main" xmlns="" val="20002"/>
                    </a:ext>
                  </a:extLst>
                </a:gridCol>
                <a:gridCol w="436721">
                  <a:extLst>
                    <a:ext uri="{9D8B030D-6E8A-4147-A177-3AD203B41FA5}">
                      <a16:colId xmlns:a16="http://schemas.microsoft.com/office/drawing/2014/main" xmlns="" val="20003"/>
                    </a:ext>
                  </a:extLst>
                </a:gridCol>
                <a:gridCol w="436721">
                  <a:extLst>
                    <a:ext uri="{9D8B030D-6E8A-4147-A177-3AD203B41FA5}">
                      <a16:colId xmlns:a16="http://schemas.microsoft.com/office/drawing/2014/main" xmlns="" val="20004"/>
                    </a:ext>
                  </a:extLst>
                </a:gridCol>
                <a:gridCol w="436721">
                  <a:extLst>
                    <a:ext uri="{9D8B030D-6E8A-4147-A177-3AD203B41FA5}">
                      <a16:colId xmlns:a16="http://schemas.microsoft.com/office/drawing/2014/main" xmlns="" val="20005"/>
                    </a:ext>
                  </a:extLst>
                </a:gridCol>
                <a:gridCol w="436721">
                  <a:extLst>
                    <a:ext uri="{9D8B030D-6E8A-4147-A177-3AD203B41FA5}">
                      <a16:colId xmlns:a16="http://schemas.microsoft.com/office/drawing/2014/main" xmlns="" val="20006"/>
                    </a:ext>
                  </a:extLst>
                </a:gridCol>
                <a:gridCol w="436721">
                  <a:extLst>
                    <a:ext uri="{9D8B030D-6E8A-4147-A177-3AD203B41FA5}">
                      <a16:colId xmlns:a16="http://schemas.microsoft.com/office/drawing/2014/main" xmlns="" val="20007"/>
                    </a:ext>
                  </a:extLst>
                </a:gridCol>
                <a:gridCol w="436721">
                  <a:extLst>
                    <a:ext uri="{9D8B030D-6E8A-4147-A177-3AD203B41FA5}">
                      <a16:colId xmlns:a16="http://schemas.microsoft.com/office/drawing/2014/main" xmlns="" val="20008"/>
                    </a:ext>
                  </a:extLst>
                </a:gridCol>
                <a:gridCol w="436721">
                  <a:extLst>
                    <a:ext uri="{9D8B030D-6E8A-4147-A177-3AD203B41FA5}">
                      <a16:colId xmlns:a16="http://schemas.microsoft.com/office/drawing/2014/main" xmlns="" val="20009"/>
                    </a:ext>
                  </a:extLst>
                </a:gridCol>
                <a:gridCol w="436721">
                  <a:extLst>
                    <a:ext uri="{9D8B030D-6E8A-4147-A177-3AD203B41FA5}">
                      <a16:colId xmlns:a16="http://schemas.microsoft.com/office/drawing/2014/main" xmlns="" val="20010"/>
                    </a:ext>
                  </a:extLst>
                </a:gridCol>
                <a:gridCol w="436721">
                  <a:extLst>
                    <a:ext uri="{9D8B030D-6E8A-4147-A177-3AD203B41FA5}">
                      <a16:colId xmlns:a16="http://schemas.microsoft.com/office/drawing/2014/main" xmlns="" val="20011"/>
                    </a:ext>
                  </a:extLst>
                </a:gridCol>
                <a:gridCol w="436721">
                  <a:extLst>
                    <a:ext uri="{9D8B030D-6E8A-4147-A177-3AD203B41FA5}">
                      <a16:colId xmlns:a16="http://schemas.microsoft.com/office/drawing/2014/main" xmlns="" val="20012"/>
                    </a:ext>
                  </a:extLst>
                </a:gridCol>
                <a:gridCol w="436721">
                  <a:extLst>
                    <a:ext uri="{9D8B030D-6E8A-4147-A177-3AD203B41FA5}">
                      <a16:colId xmlns:a16="http://schemas.microsoft.com/office/drawing/2014/main" xmlns="" val="20013"/>
                    </a:ext>
                  </a:extLst>
                </a:gridCol>
                <a:gridCol w="436721">
                  <a:extLst>
                    <a:ext uri="{9D8B030D-6E8A-4147-A177-3AD203B41FA5}">
                      <a16:colId xmlns:a16="http://schemas.microsoft.com/office/drawing/2014/main" xmlns="" val="20014"/>
                    </a:ext>
                  </a:extLst>
                </a:gridCol>
                <a:gridCol w="436721">
                  <a:extLst>
                    <a:ext uri="{9D8B030D-6E8A-4147-A177-3AD203B41FA5}">
                      <a16:colId xmlns:a16="http://schemas.microsoft.com/office/drawing/2014/main" xmlns="" val="20015"/>
                    </a:ext>
                  </a:extLst>
                </a:gridCol>
                <a:gridCol w="436721">
                  <a:extLst>
                    <a:ext uri="{9D8B030D-6E8A-4147-A177-3AD203B41FA5}">
                      <a16:colId xmlns:a16="http://schemas.microsoft.com/office/drawing/2014/main" xmlns=""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xmlns=""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xmlns=""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134</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103</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168</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115</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33</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107</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103</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49</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102</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kumimoji="0" lang="en-US" altLang="zh-TW" sz="2400" dirty="0">
                <a:latin typeface="微軟正黑體" pitchFamily="34" charset="-120"/>
                <a:ea typeface="微軟正黑體" pitchFamily="34" charset="-120"/>
              </a:rPr>
              <a:t>100</a:t>
            </a: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56</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4" name="文字方塊 13"/>
          <p:cNvSpPr txBox="1"/>
          <p:nvPr/>
        </p:nvSpPr>
        <p:spPr>
          <a:xfrm>
            <a:off x="231237" y="6408310"/>
            <a:ext cx="5183708"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1222"/>
            <a:ext cx="9144000" cy="865188"/>
          </a:xfrm>
          <a:prstGeom prst="round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p>
            <a:pPr algn="ctr" eaLnBrk="0" fontAlgn="base" hangingPunct="0">
              <a:spcBef>
                <a:spcPct val="0"/>
              </a:spcBef>
              <a:spcAft>
                <a:spcPct val="0"/>
              </a:spcAft>
            </a:pPr>
            <a:r>
              <a:rPr lang="en-US" altLang="zh-TW" sz="4400" b="1" dirty="0">
                <a:solidFill>
                  <a:schemeClr val="bg1"/>
                </a:solidFill>
                <a:latin typeface="微軟正黑體" pitchFamily="34" charset="-120"/>
                <a:ea typeface="微軟正黑體" pitchFamily="34" charset="-120"/>
                <a:cs typeface="+mj-cs"/>
              </a:rPr>
              <a:t>111</a:t>
            </a:r>
            <a:r>
              <a:rPr lang="zh-TW" altLang="en-US" sz="4400" b="1" dirty="0">
                <a:solidFill>
                  <a:schemeClr val="bg1"/>
                </a:solidFill>
                <a:latin typeface="微軟正黑體" pitchFamily="34" charset="-120"/>
                <a:ea typeface="微軟正黑體" pitchFamily="34" charset="-120"/>
                <a:cs typeface="+mj-cs"/>
              </a:rPr>
              <a:t>年彰化區高中職優先免試入學名額</a:t>
            </a:r>
          </a:p>
        </p:txBody>
      </p:sp>
      <p:sp>
        <p:nvSpPr>
          <p:cNvPr id="2" name="投影片編號版面配置區 1">
            <a:extLst>
              <a:ext uri="{FF2B5EF4-FFF2-40B4-BE49-F238E27FC236}">
                <a16:creationId xmlns:a16="http://schemas.microsoft.com/office/drawing/2014/main" xmlns=""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21</a:t>
            </a:fld>
            <a:endParaRPr lang="zh-TW" altLang="en-US">
              <a:solidFill>
                <a:prstClr val="black">
                  <a:tint val="75000"/>
                </a:prstClr>
              </a:solidFill>
            </a:endParaRPr>
          </a:p>
        </p:txBody>
      </p:sp>
      <p:sp>
        <p:nvSpPr>
          <p:cNvPr id="5" name="矩形: 圓角 4">
            <a:extLst>
              <a:ext uri="{FF2B5EF4-FFF2-40B4-BE49-F238E27FC236}">
                <a16:creationId xmlns:a16="http://schemas.microsoft.com/office/drawing/2014/main" xmlns="" id="{D2533C69-3D90-4E25-A78D-524F48951FC4}"/>
              </a:ext>
            </a:extLst>
          </p:cNvPr>
          <p:cNvSpPr/>
          <p:nvPr/>
        </p:nvSpPr>
        <p:spPr>
          <a:xfrm>
            <a:off x="5610648" y="1816705"/>
            <a:ext cx="1584748" cy="23399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229</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prstClr val="black"/>
                </a:solidFill>
                <a:latin typeface="微軟正黑體" pitchFamily="34" charset="-120"/>
                <a:ea typeface="微軟正黑體" pitchFamily="34" charset="-120"/>
              </a:rPr>
              <a:t>正德 </a:t>
            </a:r>
            <a:r>
              <a:rPr lang="en-US" altLang="zh-TW" sz="2400" dirty="0">
                <a:solidFill>
                  <a:prstClr val="black"/>
                </a:solidFill>
                <a:latin typeface="微軟正黑體" pitchFamily="34" charset="-120"/>
                <a:ea typeface="微軟正黑體" pitchFamily="34" charset="-120"/>
              </a:rPr>
              <a:t>40</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15</a:t>
            </a:r>
          </a:p>
        </p:txBody>
      </p:sp>
      <p:sp>
        <p:nvSpPr>
          <p:cNvPr id="9" name="矩形: 圓角 8">
            <a:extLst>
              <a:ext uri="{FF2B5EF4-FFF2-40B4-BE49-F238E27FC236}">
                <a16:creationId xmlns:a16="http://schemas.microsoft.com/office/drawing/2014/main" xmlns="" id="{51DEDE5D-2C32-45C1-BC24-20267CE7A8E2}"/>
              </a:ext>
            </a:extLst>
          </p:cNvPr>
          <p:cNvSpPr/>
          <p:nvPr/>
        </p:nvSpPr>
        <p:spPr>
          <a:xfrm>
            <a:off x="2441814" y="5552121"/>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1594+</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123</a:t>
            </a:r>
            <a:r>
              <a:rPr lang="zh-TW" altLang="en-US" b="1" dirty="0">
                <a:solidFill>
                  <a:schemeClr val="bg1"/>
                </a:solidFill>
                <a:latin typeface="微軟正黑體" pitchFamily="34" charset="-120"/>
                <a:ea typeface="微軟正黑體" pitchFamily="34" charset="-120"/>
              </a:rPr>
              <a:t> </a:t>
            </a:r>
            <a:endParaRPr lang="en-US" altLang="zh-TW" b="1" dirty="0">
              <a:solidFill>
                <a:schemeClr val="bg1"/>
              </a:solidFill>
              <a:latin typeface="微軟正黑體" pitchFamily="34" charset="-120"/>
              <a:ea typeface="微軟正黑體" pitchFamily="34" charset="-120"/>
            </a:endParaRP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1717</a:t>
            </a:r>
            <a:endParaRPr lang="zh-TW" altLang="en-US" dirty="0">
              <a:solidFill>
                <a:schemeClr val="bg1"/>
              </a:solidFill>
            </a:endParaRPr>
          </a:p>
        </p:txBody>
      </p:sp>
      <p:sp>
        <p:nvSpPr>
          <p:cNvPr id="17" name="矩形: 圓角 16">
            <a:extLst>
              <a:ext uri="{FF2B5EF4-FFF2-40B4-BE49-F238E27FC236}">
                <a16:creationId xmlns:a16="http://schemas.microsoft.com/office/drawing/2014/main" xmlns="" id="{FD615566-66CC-43B4-887B-6C404FCA8522}"/>
              </a:ext>
            </a:extLst>
          </p:cNvPr>
          <p:cNvSpPr/>
          <p:nvPr/>
        </p:nvSpPr>
        <p:spPr>
          <a:xfrm>
            <a:off x="6827626" y="391328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chemeClr val="bg1"/>
                </a:solidFill>
                <a:latin typeface="微軟正黑體" panose="020B0604030504040204" pitchFamily="34" charset="-120"/>
                <a:ea typeface="微軟正黑體" panose="020B0604030504040204" pitchFamily="34" charset="-120"/>
              </a:rPr>
              <a:t>私立</a:t>
            </a:r>
            <a:r>
              <a:rPr lang="en-US" altLang="zh-TW" sz="2400" dirty="0">
                <a:solidFill>
                  <a:schemeClr val="bg1"/>
                </a:solidFill>
                <a:latin typeface="微軟正黑體" panose="020B0604030504040204" pitchFamily="34" charset="-120"/>
                <a:ea typeface="微軟正黑體" panose="020B0604030504040204" pitchFamily="34" charset="-120"/>
              </a:rPr>
              <a:t>359</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xmlns="" id="{C02D6B5C-2EEA-4D93-AE15-59DCDF338351}"/>
              </a:ext>
            </a:extLst>
          </p:cNvPr>
          <p:cNvSpPr/>
          <p:nvPr/>
        </p:nvSpPr>
        <p:spPr>
          <a:xfrm>
            <a:off x="6695054" y="5005692"/>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dirty="0">
                <a:solidFill>
                  <a:schemeClr val="bg1"/>
                </a:solidFill>
                <a:latin typeface="微軟正黑體" panose="020B0604030504040204" pitchFamily="34" charset="-120"/>
                <a:ea typeface="微軟正黑體" panose="020B0604030504040204" pitchFamily="34" charset="-120"/>
              </a:rPr>
              <a:t>總名額 </a:t>
            </a:r>
            <a:r>
              <a:rPr lang="en-US" altLang="zh-TW" sz="3600" dirty="0">
                <a:solidFill>
                  <a:schemeClr val="bg1"/>
                </a:solidFill>
                <a:latin typeface="微軟正黑體" panose="020B0604030504040204" pitchFamily="34" charset="-120"/>
                <a:ea typeface="微軟正黑體" panose="020B0604030504040204" pitchFamily="34" charset="-120"/>
              </a:rPr>
              <a:t>2076</a:t>
            </a:r>
          </a:p>
        </p:txBody>
      </p:sp>
      <p:sp>
        <p:nvSpPr>
          <p:cNvPr id="16" name="箭號: 向右 15">
            <a:extLst>
              <a:ext uri="{FF2B5EF4-FFF2-40B4-BE49-F238E27FC236}">
                <a16:creationId xmlns:a16="http://schemas.microsoft.com/office/drawing/2014/main" xmlns="" id="{61811565-01FB-446E-AB8B-1C59CCD14E48}"/>
              </a:ext>
            </a:extLst>
          </p:cNvPr>
          <p:cNvSpPr/>
          <p:nvPr/>
        </p:nvSpPr>
        <p:spPr>
          <a:xfrm>
            <a:off x="6169587" y="5703079"/>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xmlns="" id="{2EEE83CF-BBFA-4280-8F60-8FED607F0FDD}"/>
              </a:ext>
            </a:extLst>
          </p:cNvPr>
          <p:cNvSpPr/>
          <p:nvPr/>
        </p:nvSpPr>
        <p:spPr>
          <a:xfrm>
            <a:off x="7524328" y="4501963"/>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111</a:t>
            </a:r>
            <a:r>
              <a:rPr lang="zh-TW" altLang="en-US" dirty="0"/>
              <a:t>年免試入學</a:t>
            </a:r>
          </a:p>
        </p:txBody>
      </p:sp>
      <p:graphicFrame>
        <p:nvGraphicFramePr>
          <p:cNvPr id="5" name="資料庫圖表 4"/>
          <p:cNvGraphicFramePr/>
          <p:nvPr>
            <p:extLst>
              <p:ext uri="{D42A27DB-BD31-4B8C-83A1-F6EECF244321}">
                <p14:modId xmlns:p14="http://schemas.microsoft.com/office/powerpoint/2010/main" val="2396677054"/>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23</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2367966047"/>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1532856">
                  <a:extLst>
                    <a:ext uri="{9D8B030D-6E8A-4147-A177-3AD203B41FA5}">
                      <a16:colId xmlns:a16="http://schemas.microsoft.com/office/drawing/2014/main" xmlns=""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xmlns=""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芬園鄉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xmlns=""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二水鄉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xmlns=""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xmlns=""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xmlns="" val="10004"/>
                  </a:ext>
                </a:extLst>
              </a:tr>
            </a:tbl>
          </a:graphicData>
        </a:graphic>
      </p:graphicFrame>
      <p:sp>
        <p:nvSpPr>
          <p:cNvPr id="9" name="標題 1"/>
          <p:cNvSpPr txBox="1">
            <a:spLocks/>
          </p:cNvSpPr>
          <p:nvPr/>
        </p:nvSpPr>
        <p:spPr>
          <a:xfrm>
            <a:off x="0" y="17411"/>
            <a:ext cx="9144000" cy="819301"/>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111</a:t>
            </a:r>
            <a:r>
              <a:rPr lang="zh-TW" altLang="en-US" sz="4400" b="1" dirty="0">
                <a:solidFill>
                  <a:schemeClr val="bg1"/>
                </a:solidFill>
                <a:latin typeface="微軟正黑體" pitchFamily="34" charset="-120"/>
                <a:ea typeface="微軟正黑體" pitchFamily="34" charset="-120"/>
              </a:rPr>
              <a:t>年免試入學</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24</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xmlns="" id="{89FE4A1D-A4A7-4C0A-A91E-7174D9244F6B}"/>
              </a:ext>
            </a:extLst>
          </p:cNvPr>
          <p:cNvGraphicFramePr>
            <a:graphicFrameLocks noGrp="1"/>
          </p:cNvGraphicFramePr>
          <p:nvPr>
            <p:extLst>
              <p:ext uri="{D42A27DB-BD31-4B8C-83A1-F6EECF244321}">
                <p14:modId xmlns:p14="http://schemas.microsoft.com/office/powerpoint/2010/main" val="527350200"/>
              </p:ext>
            </p:extLst>
          </p:nvPr>
        </p:nvGraphicFramePr>
        <p:xfrm>
          <a:off x="187584" y="1487271"/>
          <a:ext cx="8128832" cy="4606027"/>
        </p:xfrm>
        <a:graphic>
          <a:graphicData uri="http://schemas.openxmlformats.org/drawingml/2006/table">
            <a:tbl>
              <a:tblPr/>
              <a:tblGrid>
                <a:gridCol w="1593495">
                  <a:extLst>
                    <a:ext uri="{9D8B030D-6E8A-4147-A177-3AD203B41FA5}">
                      <a16:colId xmlns:a16="http://schemas.microsoft.com/office/drawing/2014/main" xmlns="" val="4102816170"/>
                    </a:ext>
                  </a:extLst>
                </a:gridCol>
                <a:gridCol w="1593495">
                  <a:extLst>
                    <a:ext uri="{9D8B030D-6E8A-4147-A177-3AD203B41FA5}">
                      <a16:colId xmlns:a16="http://schemas.microsoft.com/office/drawing/2014/main" xmlns="" val="2476343259"/>
                    </a:ext>
                  </a:extLst>
                </a:gridCol>
                <a:gridCol w="1859076">
                  <a:extLst>
                    <a:ext uri="{9D8B030D-6E8A-4147-A177-3AD203B41FA5}">
                      <a16:colId xmlns:a16="http://schemas.microsoft.com/office/drawing/2014/main" xmlns="" val="134334427"/>
                    </a:ext>
                  </a:extLst>
                </a:gridCol>
                <a:gridCol w="1859076">
                  <a:extLst>
                    <a:ext uri="{9D8B030D-6E8A-4147-A177-3AD203B41FA5}">
                      <a16:colId xmlns:a16="http://schemas.microsoft.com/office/drawing/2014/main" xmlns="" val="3251603557"/>
                    </a:ext>
                  </a:extLst>
                </a:gridCol>
                <a:gridCol w="669776">
                  <a:extLst>
                    <a:ext uri="{9D8B030D-6E8A-4147-A177-3AD203B41FA5}">
                      <a16:colId xmlns:a16="http://schemas.microsoft.com/office/drawing/2014/main" xmlns="" val="157687534"/>
                    </a:ext>
                  </a:extLst>
                </a:gridCol>
                <a:gridCol w="553914">
                  <a:extLst>
                    <a:ext uri="{9D8B030D-6E8A-4147-A177-3AD203B41FA5}">
                      <a16:colId xmlns:a16="http://schemas.microsoft.com/office/drawing/2014/main" xmlns="" val="821170504"/>
                    </a:ext>
                  </a:extLst>
                </a:gridCol>
              </a:tblGrid>
              <a:tr h="353100">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xmlns="" val="649980065"/>
                  </a:ext>
                </a:extLst>
              </a:tr>
              <a:tr h="387088">
                <a:tc rowSpan="2">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食品加工科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marL="0" algn="ctr" defTabSz="914400" rtl="0" eaLnBrk="1" fontAlgn="ctr" latinLnBrk="0" hangingPunct="1">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alt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1952199892"/>
                  </a:ext>
                </a:extLst>
              </a:tr>
              <a:tr h="38834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xmlns="" val="2171816205"/>
                  </a:ext>
                </a:extLst>
              </a:tr>
              <a:tr h="360653">
                <a:tc rowSpan="3">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marL="0" algn="ctr" defTabSz="914400" rtl="0" eaLnBrk="1" fontAlgn="ctr" latinLnBrk="0" hangingPunct="1">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altLang="en-US"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4033854924"/>
                  </a:ext>
                </a:extLst>
              </a:tr>
              <a:tr h="360653">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xmlns="" val="3722946143"/>
                  </a:ext>
                </a:extLst>
              </a:tr>
              <a:tr h="42107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xmlns="" val="579817228"/>
                  </a:ext>
                </a:extLst>
              </a:tr>
              <a:tr h="362539">
                <a:tc rowSpan="2">
                  <a:txBody>
                    <a:bodyPr/>
                    <a:lstStyle/>
                    <a:p>
                      <a:pPr algn="ctr" fontAlgn="ctr">
                        <a:spcAft>
                          <a:spcPts val="0"/>
                        </a:spcAft>
                      </a:pPr>
                      <a:r>
                        <a:rPr lang="zh-TW" sz="21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174819611"/>
                  </a:ext>
                </a:extLst>
              </a:tr>
              <a:tr h="419188">
                <a:tc vMerge="1">
                  <a:txBody>
                    <a:bodyPr/>
                    <a:lstStyle/>
                    <a:p>
                      <a:endParaRPr lang="zh-TW" altLang="en-US"/>
                    </a:p>
                  </a:txBody>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zh-TW" altLang="en-US"/>
                    </a:p>
                  </a:txBody>
                  <a:tcPr/>
                </a:tc>
                <a:extLst>
                  <a:ext uri="{0D108BD9-81ED-4DB2-BD59-A6C34878D82A}">
                    <a16:rowId xmlns:a16="http://schemas.microsoft.com/office/drawing/2014/main" xmlns="" val="2037856797"/>
                  </a:ext>
                </a:extLst>
              </a:tr>
              <a:tr h="388346">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702655634"/>
                  </a:ext>
                </a:extLst>
              </a:tr>
              <a:tr h="388346">
                <a:tc rowSpan="3">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807555252"/>
                  </a:ext>
                </a:extLst>
              </a:tr>
              <a:tr h="388346">
                <a:tc vMerge="1">
                  <a:txBody>
                    <a:bodyPr/>
                    <a:lstStyle/>
                    <a:p>
                      <a:endParaRPr lang="zh-TW" altLang="en-US"/>
                    </a:p>
                  </a:txBody>
                  <a:tcPr/>
                </a:tc>
                <a:tc>
                  <a:txBody>
                    <a:bodyPr/>
                    <a:lstStyle/>
                    <a:p>
                      <a:pPr algn="ctr">
                        <a:spcAft>
                          <a:spcPts val="0"/>
                        </a:spcAft>
                      </a:pPr>
                      <a:r>
                        <a:rPr lang="zh-TW" altLang="en-US"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資訊</a:t>
                      </a: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xmlns="" val="3630514197"/>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altLang="zh-TW"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xmlns="" val="944349320"/>
                  </a:ext>
                </a:extLst>
              </a:tr>
            </a:tbl>
          </a:graphicData>
        </a:graphic>
      </p:graphicFrame>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8747"/>
            <a:ext cx="9180512" cy="81796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344270944"/>
              </p:ext>
            </p:extLst>
          </p:nvPr>
        </p:nvGraphicFramePr>
        <p:xfrm>
          <a:off x="490459" y="1442393"/>
          <a:ext cx="8244000" cy="5230251"/>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xmlns="" val="20000"/>
                    </a:ext>
                  </a:extLst>
                </a:gridCol>
                <a:gridCol w="2184308">
                  <a:extLst>
                    <a:ext uri="{9D8B030D-6E8A-4147-A177-3AD203B41FA5}">
                      <a16:colId xmlns:a16="http://schemas.microsoft.com/office/drawing/2014/main" xmlns="" val="20001"/>
                    </a:ext>
                  </a:extLst>
                </a:gridCol>
                <a:gridCol w="845538">
                  <a:extLst>
                    <a:ext uri="{9D8B030D-6E8A-4147-A177-3AD203B41FA5}">
                      <a16:colId xmlns:a16="http://schemas.microsoft.com/office/drawing/2014/main" xmlns="" val="20002"/>
                    </a:ext>
                  </a:extLst>
                </a:gridCol>
                <a:gridCol w="2113846">
                  <a:extLst>
                    <a:ext uri="{9D8B030D-6E8A-4147-A177-3AD203B41FA5}">
                      <a16:colId xmlns:a16="http://schemas.microsoft.com/office/drawing/2014/main" xmlns="" val="20003"/>
                    </a:ext>
                  </a:extLst>
                </a:gridCol>
                <a:gridCol w="916000">
                  <a:extLst>
                    <a:ext uri="{9D8B030D-6E8A-4147-A177-3AD203B41FA5}">
                      <a16:colId xmlns:a16="http://schemas.microsoft.com/office/drawing/2014/main" xmlns="" val="20004"/>
                    </a:ext>
                  </a:extLst>
                </a:gridCol>
                <a:gridCol w="775077">
                  <a:extLst>
                    <a:ext uri="{9D8B030D-6E8A-4147-A177-3AD203B41FA5}">
                      <a16:colId xmlns:a16="http://schemas.microsoft.com/office/drawing/2014/main" xmlns="" val="20005"/>
                    </a:ext>
                  </a:extLst>
                </a:gridCol>
              </a:tblGrid>
              <a:tr h="518319">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38389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電子商務科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7"/>
                  </a:ext>
                </a:extLst>
              </a:tr>
              <a:tr h="383896">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配管科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機械科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商業經營科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xmlns=""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資料處理科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xmlns="" val="10009"/>
                  </a:ext>
                </a:extLst>
              </a:tr>
              <a:tr h="509654">
                <a:tc rowSpan="2">
                  <a:txBody>
                    <a:bodyPr/>
                    <a:lstStyle/>
                    <a:p>
                      <a:pPr algn="ctr" fontAlgn="ctr"/>
                      <a:r>
                        <a:rPr lang="zh-TW" altLang="en-US" sz="2400" b="0" dirty="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509654">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10"/>
                  </a:ext>
                </a:extLst>
              </a:tr>
              <a:tr h="509654">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bl>
          </a:graphicData>
        </a:graphic>
      </p:graphicFrame>
      <p:sp>
        <p:nvSpPr>
          <p:cNvPr id="11" name="文字方塊 10"/>
          <p:cNvSpPr txBox="1"/>
          <p:nvPr/>
        </p:nvSpPr>
        <p:spPr>
          <a:xfrm>
            <a:off x="4440" y="98072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25</a:t>
            </a:fld>
            <a:endParaRPr lang="zh-TW" altLang="en-US" dirty="0">
              <a:solidFill>
                <a:prstClr val="black">
                  <a:tint val="75000"/>
                </a:prstClr>
              </a:solidFill>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91739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052710297"/>
              </p:ext>
            </p:extLst>
          </p:nvPr>
        </p:nvGraphicFramePr>
        <p:xfrm>
          <a:off x="303294" y="1829975"/>
          <a:ext cx="8445169" cy="4526375"/>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xmlns="" val="20000"/>
                    </a:ext>
                  </a:extLst>
                </a:gridCol>
                <a:gridCol w="2237609">
                  <a:extLst>
                    <a:ext uri="{9D8B030D-6E8A-4147-A177-3AD203B41FA5}">
                      <a16:colId xmlns:a16="http://schemas.microsoft.com/office/drawing/2014/main" xmlns="" val="20001"/>
                    </a:ext>
                  </a:extLst>
                </a:gridCol>
                <a:gridCol w="866171">
                  <a:extLst>
                    <a:ext uri="{9D8B030D-6E8A-4147-A177-3AD203B41FA5}">
                      <a16:colId xmlns:a16="http://schemas.microsoft.com/office/drawing/2014/main" xmlns="" val="20002"/>
                    </a:ext>
                  </a:extLst>
                </a:gridCol>
                <a:gridCol w="2165428">
                  <a:extLst>
                    <a:ext uri="{9D8B030D-6E8A-4147-A177-3AD203B41FA5}">
                      <a16:colId xmlns:a16="http://schemas.microsoft.com/office/drawing/2014/main" xmlns="" val="20003"/>
                    </a:ext>
                  </a:extLst>
                </a:gridCol>
                <a:gridCol w="938352">
                  <a:extLst>
                    <a:ext uri="{9D8B030D-6E8A-4147-A177-3AD203B41FA5}">
                      <a16:colId xmlns:a16="http://schemas.microsoft.com/office/drawing/2014/main" xmlns="" val="20004"/>
                    </a:ext>
                  </a:extLst>
                </a:gridCol>
                <a:gridCol w="793990">
                  <a:extLst>
                    <a:ext uri="{9D8B030D-6E8A-4147-A177-3AD203B41FA5}">
                      <a16:colId xmlns:a16="http://schemas.microsoft.com/office/drawing/2014/main" xmlns="" val="20005"/>
                    </a:ext>
                  </a:extLst>
                </a:gridCol>
              </a:tblGrid>
              <a:tr h="604866">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447997">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竹山高中</a:t>
                      </a:r>
                      <a:endParaRPr lang="en-US" altLang="zh-TW" sz="2400" b="0" i="0" u="none" strike="noStrike" dirty="0">
                        <a:solidFill>
                          <a:schemeClr val="dk1"/>
                        </a:solidFill>
                        <a:effectLst/>
                        <a:latin typeface="微軟正黑體" pitchFamily="34" charset="-120"/>
                        <a:ea typeface="微軟正黑體" pitchFamily="34" charset="-120"/>
                      </a:endParaRPr>
                    </a:p>
                    <a:p>
                      <a:pPr algn="ctr" fontAlgn="ctr"/>
                      <a:r>
                        <a:rPr lang="en-US" altLang="zh-TW" sz="2400" b="0" i="0" u="none" strike="noStrike" dirty="0">
                          <a:solidFill>
                            <a:srgbClr val="FF0000"/>
                          </a:solidFill>
                          <a:effectLst/>
                          <a:latin typeface="微軟正黑體" pitchFamily="34" charset="-120"/>
                          <a:ea typeface="微軟正黑體" pitchFamily="34" charset="-120"/>
                        </a:rPr>
                        <a:t>(</a:t>
                      </a:r>
                      <a:r>
                        <a:rPr lang="zh-TW" altLang="en-US" sz="2400" b="0" i="0" u="none" strike="noStrike" dirty="0">
                          <a:solidFill>
                            <a:srgbClr val="FF0000"/>
                          </a:solidFill>
                          <a:effectLst/>
                          <a:latin typeface="微軟正黑體" pitchFamily="34" charset="-120"/>
                          <a:ea typeface="微軟正黑體" pitchFamily="34" charset="-120"/>
                        </a:rPr>
                        <a:t>限二水</a:t>
                      </a:r>
                      <a:r>
                        <a:rPr lang="en-US" altLang="zh-TW" sz="2400" b="0" i="0" u="none" strike="noStrike" dirty="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96581">
                <a:tc vMerge="1">
                  <a:txBody>
                    <a:bodyPr/>
                    <a:lstStyle/>
                    <a:p>
                      <a:endParaRPr lang="zh-TW" altLang="en-US"/>
                    </a:p>
                  </a:txBody>
                  <a:tcPr/>
                </a:tc>
                <a:tc>
                  <a:txBody>
                    <a:bodyPr/>
                    <a:lstStyle/>
                    <a:p>
                      <a:pPr algn="ctr" fontAlgn="ctr"/>
                      <a:r>
                        <a:rPr lang="zh-TW" altLang="en-US" sz="2200" b="0" u="none" strike="noStrike" dirty="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xmlns="" val="10002"/>
                  </a:ext>
                </a:extLst>
              </a:tr>
              <a:tr h="475292">
                <a:tc vMerge="1">
                  <a:txBody>
                    <a:bodyPr/>
                    <a:lstStyle/>
                    <a:p>
                      <a:endParaRPr lang="zh-TW" altLang="en-US"/>
                    </a:p>
                  </a:txBody>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xmlns="" val="10003"/>
                  </a:ext>
                </a:extLst>
              </a:tr>
              <a:tr h="594753">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509789">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畜產保健科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94753">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solidFill>
                            <a:srgbClr val="0070C0"/>
                          </a:solidFill>
                          <a:latin typeface="微軟正黑體" panose="020B0604030504040204" pitchFamily="34" charset="-120"/>
                          <a:ea typeface="微軟正黑體" panose="020B0604030504040204" pitchFamily="34" charset="-120"/>
                        </a:rPr>
                        <a:t>電機科</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en-US" sz="2200" dirty="0">
                          <a:solidFill>
                            <a:srgbClr val="0070C0"/>
                          </a:solidFill>
                          <a:latin typeface="微軟正黑體" panose="020B0604030504040204" pitchFamily="34" charset="-120"/>
                          <a:ea typeface="微軟正黑體" panose="020B0604030504040204" pitchFamily="34" charset="-120"/>
                        </a:rPr>
                        <a:t>夜</a:t>
                      </a:r>
                      <a:r>
                        <a:rPr lang="en-US" altLang="zh-TW" sz="2200" dirty="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xmlns=""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1019"/>
            <a:ext cx="9144000" cy="89770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111</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523850979"/>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812322">
                  <a:extLst>
                    <a:ext uri="{9D8B030D-6E8A-4147-A177-3AD203B41FA5}">
                      <a16:colId xmlns:a16="http://schemas.microsoft.com/office/drawing/2014/main" xmlns="" val="20002"/>
                    </a:ext>
                  </a:extLst>
                </a:gridCol>
                <a:gridCol w="2212014">
                  <a:extLst>
                    <a:ext uri="{9D8B030D-6E8A-4147-A177-3AD203B41FA5}">
                      <a16:colId xmlns:a16="http://schemas.microsoft.com/office/drawing/2014/main" xmlns="" val="20003"/>
                    </a:ext>
                  </a:extLst>
                </a:gridCol>
                <a:gridCol w="936104">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solidFill>
                      <a:schemeClr val="accent2">
                        <a:lumMod val="40000"/>
                        <a:lumOff val="60000"/>
                      </a:schemeClr>
                    </a:solidFill>
                  </a:tcPr>
                </a:tc>
                <a:extLst>
                  <a:ext uri="{0D108BD9-81ED-4DB2-BD59-A6C34878D82A}">
                    <a16:rowId xmlns:a16="http://schemas.microsoft.com/office/drawing/2014/main" xmlns="" val="10000"/>
                  </a:ext>
                </a:extLst>
              </a:tr>
              <a:tr h="528797">
                <a:tc rowSpan="3">
                  <a:txBody>
                    <a:bodyPr/>
                    <a:lstStyle/>
                    <a:p>
                      <a:pPr algn="ctr" fontAlgn="ctr"/>
                      <a:r>
                        <a:rPr lang="zh-TW" altLang="en-US" sz="2400" b="0" dirty="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16</a:t>
                      </a:r>
                    </a:p>
                  </a:txBody>
                  <a:tcPr marL="5773" marR="5773" marT="5773" marB="0" anchor="ctr">
                    <a:solidFill>
                      <a:schemeClr val="tx2">
                        <a:lumMod val="20000"/>
                        <a:lumOff val="80000"/>
                      </a:schemeClr>
                    </a:solidFill>
                  </a:tcPr>
                </a:tc>
                <a:extLst>
                  <a:ext uri="{0D108BD9-81ED-4DB2-BD59-A6C34878D82A}">
                    <a16:rowId xmlns:a16="http://schemas.microsoft.com/office/drawing/2014/main" xmlns=""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6</a:t>
                      </a:r>
                    </a:p>
                  </a:txBody>
                  <a:tcPr marL="5773" marR="5773" marT="5773" marB="0" anchor="ctr">
                    <a:solidFill>
                      <a:schemeClr val="tx2">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時尚造型科</a:t>
                      </a:r>
                    </a:p>
                  </a:txBody>
                  <a:tcPr marL="5773" marR="5773" marT="5773" marB="0" anchor="ctr">
                    <a:solidFill>
                      <a:schemeClr val="tx2">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照顧服務科</a:t>
                      </a: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27</a:t>
            </a:fld>
            <a:endParaRPr lang="zh-TW" altLang="en-US">
              <a:solidFill>
                <a:prstClr val="black">
                  <a:tint val="75000"/>
                </a:prstClr>
              </a:solidFill>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1" y="3796588"/>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111</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6</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111</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20</a:t>
            </a:r>
            <a:r>
              <a:rPr lang="zh-TW" altLang="en-US" sz="2400" b="1" dirty="0">
                <a:solidFill>
                  <a:schemeClr val="tx1"/>
                </a:solidFill>
                <a:latin typeface="微軟正黑體" panose="020B0604030504040204" pitchFamily="34" charset="-120"/>
                <a:ea typeface="微軟正黑體" panose="020B0604030504040204" pitchFamily="34" charset="-120"/>
              </a:rPr>
              <a:t>日通知審查結果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28</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29</a:t>
            </a:fld>
            <a:endParaRPr lang="zh-TW" altLang="en-US">
              <a:solidFill>
                <a:prstClr val="black">
                  <a:tint val="75000"/>
                </a:prstClr>
              </a:solidFill>
            </a:endParaRPr>
          </a:p>
        </p:txBody>
      </p:sp>
      <p:sp>
        <p:nvSpPr>
          <p:cNvPr id="9" name="手繪多邊形 8"/>
          <p:cNvSpPr/>
          <p:nvPr/>
        </p:nvSpPr>
        <p:spPr>
          <a:xfrm>
            <a:off x="539552" y="2152194"/>
            <a:ext cx="8244000" cy="210292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23</a:t>
            </a:r>
            <a:r>
              <a:rPr lang="zh-TW" altLang="en-US" sz="2800" b="1" dirty="0">
                <a:solidFill>
                  <a:srgbClr val="C00000"/>
                </a:solidFill>
                <a:latin typeface="微軟正黑體" pitchFamily="34" charset="-120"/>
                <a:ea typeface="微軟正黑體" pitchFamily="34" charset="-120"/>
              </a:rPr>
              <a:t>日 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27</a:t>
            </a:r>
            <a:r>
              <a:rPr lang="zh-TW" altLang="en-US" sz="28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lang="zh-TW" altLang="en-US" sz="2800" b="1" dirty="0">
                <a:solidFill>
                  <a:srgbClr val="C00000"/>
                </a:solidFill>
                <a:latin typeface="微軟正黑體" pitchFamily="34" charset="-120"/>
                <a:ea typeface="微軟正黑體" pitchFamily="34" charset="-120"/>
              </a:rPr>
              <a:t>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111</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kumimoji="0" lang="en-US" altLang="zh-TW" sz="2800" b="1" dirty="0">
                <a:solidFill>
                  <a:srgbClr val="C00000"/>
                </a:solidFill>
                <a:latin typeface="微軟正黑體" pitchFamily="34" charset="-120"/>
                <a:ea typeface="微軟正黑體" pitchFamily="34" charset="-120"/>
              </a:rPr>
              <a:t>23</a:t>
            </a:r>
            <a:r>
              <a:rPr kumimoji="0"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3</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3</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r>
              <a:rPr lang="en-US" altLang="zh-TW" sz="3200" b="1" dirty="0">
                <a:latin typeface="標楷體" pitchFamily="65" charset="-120"/>
                <a:ea typeface="標楷體" pitchFamily="65" charset="-120"/>
              </a:rPr>
              <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0" y="-7012"/>
            <a:ext cx="9144000" cy="892836"/>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21097"/>
            <a:ext cx="9144000" cy="633920"/>
          </a:xfrm>
          <a:prstGeom prst="rect">
            <a:avLst/>
          </a:prstGeom>
          <a:solidFill>
            <a:srgbClr val="002060"/>
          </a:solidFill>
          <a:ln>
            <a:noFill/>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111</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69672544"/>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xmlns="" val="20000"/>
                    </a:ext>
                  </a:extLst>
                </a:gridCol>
                <a:gridCol w="1055773">
                  <a:extLst>
                    <a:ext uri="{9D8B030D-6E8A-4147-A177-3AD203B41FA5}">
                      <a16:colId xmlns:a16="http://schemas.microsoft.com/office/drawing/2014/main" xmlns="" val="20001"/>
                    </a:ext>
                  </a:extLst>
                </a:gridCol>
                <a:gridCol w="4898428">
                  <a:extLst>
                    <a:ext uri="{9D8B030D-6E8A-4147-A177-3AD203B41FA5}">
                      <a16:colId xmlns:a16="http://schemas.microsoft.com/office/drawing/2014/main" xmlns="" val="20002"/>
                    </a:ext>
                  </a:extLst>
                </a:gridCol>
                <a:gridCol w="1049175">
                  <a:extLst>
                    <a:ext uri="{9D8B030D-6E8A-4147-A177-3AD203B41FA5}">
                      <a16:colId xmlns:a16="http://schemas.microsoft.com/office/drawing/2014/main" xmlns="" val="20003"/>
                    </a:ext>
                  </a:extLst>
                </a:gridCol>
                <a:gridCol w="893157">
                  <a:extLst>
                    <a:ext uri="{9D8B030D-6E8A-4147-A177-3AD203B41FA5}">
                      <a16:colId xmlns:a16="http://schemas.microsoft.com/office/drawing/2014/main" xmlns=""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xmlns=""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xmlns=""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xmlns=""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solidFill>
                            <a:schemeClr val="tx1"/>
                          </a:solidFill>
                          <a:latin typeface="微軟正黑體" pitchFamily="34" charset="-120"/>
                          <a:ea typeface="微軟正黑體" pitchFamily="34" charset="-120"/>
                        </a:rPr>
                        <a:t>4</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xmlns=""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xmlns=""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xmlns=""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xmlns="" val="10012"/>
                  </a:ext>
                </a:extLst>
              </a:tr>
            </a:tbl>
          </a:graphicData>
        </a:graphic>
      </p:graphicFrame>
      <p:sp>
        <p:nvSpPr>
          <p:cNvPr id="2" name="投影片編號版面配置區 1">
            <a:extLst>
              <a:ext uri="{FF2B5EF4-FFF2-40B4-BE49-F238E27FC236}">
                <a16:creationId xmlns:a16="http://schemas.microsoft.com/office/drawing/2014/main" xmlns=""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30</a:t>
            </a:fld>
            <a:endParaRPr lang="zh-TW" altLang="en-US">
              <a:solidFill>
                <a:prstClr val="black">
                  <a:tint val="75000"/>
                </a:prstClr>
              </a:solidFill>
            </a:endParaRPr>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041900" y="1136566"/>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521</a:t>
            </a:r>
          </a:p>
          <a:p>
            <a:r>
              <a:rPr kumimoji="0" lang="zh-TW" altLang="en-US" sz="2400" dirty="0">
                <a:latin typeface="微軟正黑體" pitchFamily="34" charset="-120"/>
                <a:ea typeface="微軟正黑體" pitchFamily="34" charset="-120"/>
              </a:rPr>
              <a:t>彰化女中 </a:t>
            </a:r>
            <a:r>
              <a:rPr lang="en-US" altLang="zh-TW" sz="2400" dirty="0">
                <a:latin typeface="微軟正黑體" pitchFamily="34" charset="-120"/>
                <a:ea typeface="微軟正黑體" pitchFamily="34" charset="-120"/>
              </a:rPr>
              <a:t>406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392</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368</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256</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97</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r>
              <a:rPr lang="zh-TW" altLang="en-US" sz="2400" dirty="0">
                <a:solidFill>
                  <a:schemeClr val="tx1"/>
                </a:solidFill>
                <a:latin typeface="微軟正黑體" pitchFamily="34" charset="-120"/>
                <a:ea typeface="微軟正黑體" pitchFamily="34" charset="-120"/>
              </a:rPr>
              <a:t> </a:t>
            </a:r>
            <a:endParaRPr lang="en-US" altLang="zh-TW" sz="2400" dirty="0">
              <a:solidFill>
                <a:schemeClr val="tx1"/>
              </a:solidFill>
              <a:latin typeface="微軟正黑體" pitchFamily="34" charset="-120"/>
              <a:ea typeface="微軟正黑體" pitchFamily="34" charset="-120"/>
            </a:endParaRPr>
          </a:p>
          <a:p>
            <a:r>
              <a:rPr kumimoji="0" lang="zh-TW" altLang="en-US" sz="2400" dirty="0">
                <a:solidFill>
                  <a:schemeClr val="tx1"/>
                </a:solidFill>
                <a:latin typeface="微軟正黑體" pitchFamily="34" charset="-120"/>
                <a:ea typeface="微軟正黑體" pitchFamily="34" charset="-120"/>
              </a:rPr>
              <a:t>彰師附工  </a:t>
            </a:r>
            <a:r>
              <a:rPr lang="en-US" altLang="zh-TW" sz="2400" dirty="0">
                <a:solidFill>
                  <a:schemeClr val="tx1"/>
                </a:solidFill>
                <a:latin typeface="微軟正黑體" pitchFamily="34" charset="-120"/>
                <a:ea typeface="微軟正黑體" pitchFamily="34" charset="-120"/>
              </a:rPr>
              <a:t>418</a:t>
            </a: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225</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248</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188</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lang="en-US" altLang="zh-TW" sz="2400" dirty="0">
                <a:solidFill>
                  <a:schemeClr val="tx1"/>
                </a:solidFill>
                <a:latin typeface="微軟正黑體" pitchFamily="34" charset="-120"/>
                <a:ea typeface="微軟正黑體" pitchFamily="34" charset="-120"/>
              </a:rPr>
              <a:t>230</a:t>
            </a:r>
            <a:endParaRPr kumimoji="0"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274</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097032" y="1862412"/>
            <a:ext cx="1692820" cy="1982383"/>
          </a:xfrm>
          <a:prstGeom prst="rect">
            <a:avLst/>
          </a:prstGeom>
          <a:no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lang="en-US" altLang="zh-TW" sz="2400" dirty="0">
                <a:latin typeface="微軟正黑體" pitchFamily="34" charset="-120"/>
                <a:ea typeface="微軟正黑體" pitchFamily="34" charset="-120"/>
              </a:rPr>
              <a:t>110</a:t>
            </a:r>
            <a:endParaRPr kumimoji="0" lang="en-US" altLang="zh-TW" sz="2400" dirty="0">
              <a:latin typeface="微軟正黑體" pitchFamily="34" charset="-120"/>
              <a:ea typeface="微軟正黑體" pitchFamily="34" charset="-120"/>
            </a:endParaRPr>
          </a:p>
          <a:p>
            <a:r>
              <a:rPr kumimoji="0" lang="zh-TW" altLang="en-US" sz="2400" dirty="0">
                <a:solidFill>
                  <a:srgbClr val="002060"/>
                </a:solidFill>
                <a:latin typeface="微軟正黑體" pitchFamily="34" charset="-120"/>
                <a:ea typeface="微軟正黑體" pitchFamily="34" charset="-120"/>
              </a:rPr>
              <a:t>達德 </a:t>
            </a:r>
            <a:r>
              <a:rPr lang="en-US" altLang="zh-TW" sz="2400" dirty="0">
                <a:solidFill>
                  <a:srgbClr val="002060"/>
                </a:solidFill>
                <a:latin typeface="微軟正黑體" pitchFamily="34" charset="-120"/>
                <a:ea typeface="微軟正黑體" pitchFamily="34" charset="-120"/>
              </a:rPr>
              <a:t>363</a:t>
            </a:r>
          </a:p>
          <a:p>
            <a:r>
              <a:rPr kumimoji="0" lang="zh-TW" altLang="en-US" sz="2400" dirty="0">
                <a:solidFill>
                  <a:srgbClr val="002060"/>
                </a:solidFill>
                <a:latin typeface="微軟正黑體" pitchFamily="34" charset="-120"/>
                <a:ea typeface="微軟正黑體" pitchFamily="34" charset="-120"/>
              </a:rPr>
              <a:t>大慶 </a:t>
            </a:r>
            <a:r>
              <a:rPr lang="en-US" altLang="zh-TW" sz="2400" dirty="0">
                <a:solidFill>
                  <a:srgbClr val="002060"/>
                </a:solidFill>
                <a:latin typeface="微軟正黑體" pitchFamily="34" charset="-120"/>
                <a:ea typeface="微軟正黑體" pitchFamily="34" charset="-120"/>
              </a:rPr>
              <a:t>110</a:t>
            </a:r>
          </a:p>
          <a:p>
            <a:r>
              <a:rPr kumimoji="0" lang="zh-TW" altLang="en-US" sz="2400" dirty="0">
                <a:latin typeface="微軟正黑體" pitchFamily="34" charset="-120"/>
                <a:ea typeface="微軟正黑體" pitchFamily="34" charset="-120"/>
              </a:rPr>
              <a:t>正德 </a:t>
            </a:r>
            <a:r>
              <a:rPr lang="en-US" altLang="zh-TW" sz="2400" dirty="0">
                <a:latin typeface="微軟正黑體" pitchFamily="34" charset="-120"/>
                <a:ea typeface="微軟正黑體" pitchFamily="34" charset="-120"/>
              </a:rPr>
              <a:t>95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精誠 </a:t>
            </a:r>
            <a:r>
              <a:rPr lang="en-US" altLang="zh-TW" sz="2400" dirty="0">
                <a:latin typeface="微軟正黑體" pitchFamily="34" charset="-120"/>
                <a:ea typeface="微軟正黑體" pitchFamily="34" charset="-120"/>
              </a:rPr>
              <a:t>220</a:t>
            </a:r>
            <a:endParaRPr kumimoji="0" lang="en-US" altLang="zh-TW" sz="2400" dirty="0">
              <a:latin typeface="微軟正黑體" pitchFamily="34" charset="-120"/>
              <a:ea typeface="微軟正黑體" pitchFamily="34" charset="-120"/>
            </a:endParaRPr>
          </a:p>
        </p:txBody>
      </p:sp>
      <p:sp>
        <p:nvSpPr>
          <p:cNvPr id="14" name="文字方塊 13"/>
          <p:cNvSpPr txBox="1"/>
          <p:nvPr/>
        </p:nvSpPr>
        <p:spPr>
          <a:xfrm>
            <a:off x="256605" y="6452890"/>
            <a:ext cx="4929271"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5368"/>
            <a:ext cx="9144000" cy="866141"/>
          </a:xfrm>
          <a:prstGeom prst="round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111</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xmlns=""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31</a:t>
            </a:fld>
            <a:endParaRPr lang="zh-TW" altLang="en-US">
              <a:solidFill>
                <a:prstClr val="black">
                  <a:tint val="75000"/>
                </a:prstClr>
              </a:solidFill>
            </a:endParaRPr>
          </a:p>
        </p:txBody>
      </p:sp>
      <p:sp>
        <p:nvSpPr>
          <p:cNvPr id="15" name="矩形: 圓角 14">
            <a:extLst>
              <a:ext uri="{FF2B5EF4-FFF2-40B4-BE49-F238E27FC236}">
                <a16:creationId xmlns:a16="http://schemas.microsoft.com/office/drawing/2014/main" xmlns="" id="{8D1FAB8E-5AEE-4BB3-A0FA-5D0105CD8673}"/>
              </a:ext>
            </a:extLst>
          </p:cNvPr>
          <p:cNvSpPr/>
          <p:nvPr/>
        </p:nvSpPr>
        <p:spPr>
          <a:xfrm>
            <a:off x="2721241" y="5577420"/>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4460+</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412</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4872</a:t>
            </a:r>
            <a:endParaRPr lang="zh-TW" altLang="en-US" dirty="0">
              <a:solidFill>
                <a:schemeClr val="bg1"/>
              </a:solidFill>
            </a:endParaRPr>
          </a:p>
        </p:txBody>
      </p:sp>
      <p:sp>
        <p:nvSpPr>
          <p:cNvPr id="16" name="矩形: 圓角 15">
            <a:extLst>
              <a:ext uri="{FF2B5EF4-FFF2-40B4-BE49-F238E27FC236}">
                <a16:creationId xmlns:a16="http://schemas.microsoft.com/office/drawing/2014/main" xmlns="" id="{C231599E-EA68-4ABE-8B26-6571E421184A}"/>
              </a:ext>
            </a:extLst>
          </p:cNvPr>
          <p:cNvSpPr/>
          <p:nvPr/>
        </p:nvSpPr>
        <p:spPr>
          <a:xfrm>
            <a:off x="5008307" y="3926829"/>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888</a:t>
            </a:r>
          </a:p>
        </p:txBody>
      </p:sp>
      <p:sp>
        <p:nvSpPr>
          <p:cNvPr id="17" name="矩形: 圓角 16">
            <a:extLst>
              <a:ext uri="{FF2B5EF4-FFF2-40B4-BE49-F238E27FC236}">
                <a16:creationId xmlns:a16="http://schemas.microsoft.com/office/drawing/2014/main" xmlns="" id="{FB898302-4351-408A-AFA1-B62DF094378B}"/>
              </a:ext>
            </a:extLst>
          </p:cNvPr>
          <p:cNvSpPr/>
          <p:nvPr/>
        </p:nvSpPr>
        <p:spPr>
          <a:xfrm>
            <a:off x="7039877" y="3424821"/>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772</a:t>
            </a:r>
          </a:p>
        </p:txBody>
      </p:sp>
      <p:sp>
        <p:nvSpPr>
          <p:cNvPr id="18" name="矩形: 圓角 17">
            <a:extLst>
              <a:ext uri="{FF2B5EF4-FFF2-40B4-BE49-F238E27FC236}">
                <a16:creationId xmlns:a16="http://schemas.microsoft.com/office/drawing/2014/main" xmlns=""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2800" b="1" dirty="0">
                <a:solidFill>
                  <a:schemeClr val="bg1"/>
                </a:solidFill>
                <a:latin typeface="微軟正黑體" pitchFamily="34" charset="-120"/>
                <a:ea typeface="微軟正黑體" pitchFamily="34" charset="-120"/>
              </a:rPr>
              <a:t>6532</a:t>
            </a:r>
            <a:endParaRPr lang="zh-TW" altLang="en-US" sz="2800" dirty="0">
              <a:solidFill>
                <a:schemeClr val="bg1"/>
              </a:solidFill>
            </a:endParaRPr>
          </a:p>
        </p:txBody>
      </p:sp>
      <p:sp>
        <p:nvSpPr>
          <p:cNvPr id="5" name="箭號: 向右 4">
            <a:extLst>
              <a:ext uri="{FF2B5EF4-FFF2-40B4-BE49-F238E27FC236}">
                <a16:creationId xmlns:a16="http://schemas.microsoft.com/office/drawing/2014/main" xmlns=""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xmlns="" id="{7E9A6F7F-5105-42B2-89B9-AF76F62971DE}"/>
              </a:ext>
            </a:extLst>
          </p:cNvPr>
          <p:cNvSpPr/>
          <p:nvPr/>
        </p:nvSpPr>
        <p:spPr>
          <a:xfrm>
            <a:off x="7668344"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xmlns="" id="{A8297903-6A8F-44F2-9A1C-C466D8CA19EB}"/>
              </a:ext>
            </a:extLst>
          </p:cNvPr>
          <p:cNvSpPr/>
          <p:nvPr/>
        </p:nvSpPr>
        <p:spPr>
          <a:xfrm rot="2972460">
            <a:off x="5915897" y="4834479"/>
            <a:ext cx="1009738"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xmlns=""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8"/>
                  </a:ext>
                </a:extLst>
              </a:tr>
            </a:tbl>
          </a:graphicData>
        </a:graphic>
      </p:graphicFrame>
      <p:sp>
        <p:nvSpPr>
          <p:cNvPr id="12" name="標題 1"/>
          <p:cNvSpPr txBox="1">
            <a:spLocks/>
          </p:cNvSpPr>
          <p:nvPr/>
        </p:nvSpPr>
        <p:spPr bwMode="auto">
          <a:xfrm>
            <a:off x="10344" y="0"/>
            <a:ext cx="9133656" cy="844203"/>
          </a:xfrm>
          <a:prstGeom prst="rect">
            <a:avLst/>
          </a:prstGeom>
          <a:solidFill>
            <a:srgbClr val="002060"/>
          </a:solidFill>
          <a:ln>
            <a:noFill/>
          </a:ln>
        </p:spPr>
        <p:txBody>
          <a:bodyPr vert="horz" wrap="square" lIns="91440" tIns="45720" rIns="91440" bIns="4572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59860" y="1151073"/>
            <a:ext cx="2604628" cy="55704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xmlns=""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111</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r>
              <a:rPr kumimoji="0" lang="en-US" altLang="zh-TW" sz="2800" b="1" dirty="0">
                <a:solidFill>
                  <a:srgbClr val="002060"/>
                </a:solidFill>
                <a:latin typeface="微軟正黑體" pitchFamily="34" charset="-120"/>
                <a:ea typeface="微軟正黑體" pitchFamily="34" charset="-120"/>
              </a:rPr>
              <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志願序</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xmlns=""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33</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34</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xmlns="" val="20000"/>
                    </a:ext>
                  </a:extLst>
                </a:gridCol>
                <a:gridCol w="2770187">
                  <a:extLst>
                    <a:ext uri="{9D8B030D-6E8A-4147-A177-3AD203B41FA5}">
                      <a16:colId xmlns:a16="http://schemas.microsoft.com/office/drawing/2014/main" xmlns="" val="20001"/>
                    </a:ext>
                  </a:extLst>
                </a:gridCol>
                <a:gridCol w="530225">
                  <a:extLst>
                    <a:ext uri="{9D8B030D-6E8A-4147-A177-3AD203B41FA5}">
                      <a16:colId xmlns:a16="http://schemas.microsoft.com/office/drawing/2014/main" xmlns="" val="20002"/>
                    </a:ext>
                  </a:extLst>
                </a:gridCol>
                <a:gridCol w="1528763">
                  <a:extLst>
                    <a:ext uri="{9D8B030D-6E8A-4147-A177-3AD203B41FA5}">
                      <a16:colId xmlns:a16="http://schemas.microsoft.com/office/drawing/2014/main" xmlns="" val="20003"/>
                    </a:ext>
                  </a:extLst>
                </a:gridCol>
                <a:gridCol w="671512">
                  <a:extLst>
                    <a:ext uri="{9D8B030D-6E8A-4147-A177-3AD203B41FA5}">
                      <a16:colId xmlns:a16="http://schemas.microsoft.com/office/drawing/2014/main" xmlns="" val="20004"/>
                    </a:ext>
                  </a:extLst>
                </a:gridCol>
                <a:gridCol w="655638">
                  <a:extLst>
                    <a:ext uri="{9D8B030D-6E8A-4147-A177-3AD203B41FA5}">
                      <a16:colId xmlns:a16="http://schemas.microsoft.com/office/drawing/2014/main" xmlns="" val="20005"/>
                    </a:ext>
                  </a:extLst>
                </a:gridCol>
                <a:gridCol w="530225">
                  <a:extLst>
                    <a:ext uri="{9D8B030D-6E8A-4147-A177-3AD203B41FA5}">
                      <a16:colId xmlns:a16="http://schemas.microsoft.com/office/drawing/2014/main" xmlns="" val="20006"/>
                    </a:ext>
                  </a:extLst>
                </a:gridCol>
                <a:gridCol w="411162">
                  <a:extLst>
                    <a:ext uri="{9D8B030D-6E8A-4147-A177-3AD203B41FA5}">
                      <a16:colId xmlns:a16="http://schemas.microsoft.com/office/drawing/2014/main" xmlns="" val="20007"/>
                    </a:ext>
                  </a:extLst>
                </a:gridCol>
                <a:gridCol w="409575">
                  <a:extLst>
                    <a:ext uri="{9D8B030D-6E8A-4147-A177-3AD203B41FA5}">
                      <a16:colId xmlns:a16="http://schemas.microsoft.com/office/drawing/2014/main" xmlns="" val="20008"/>
                    </a:ext>
                  </a:extLst>
                </a:gridCol>
                <a:gridCol w="409575">
                  <a:extLst>
                    <a:ext uri="{9D8B030D-6E8A-4147-A177-3AD203B41FA5}">
                      <a16:colId xmlns:a16="http://schemas.microsoft.com/office/drawing/2014/main" xmlns="" val="20009"/>
                    </a:ext>
                  </a:extLst>
                </a:gridCol>
                <a:gridCol w="409575">
                  <a:extLst>
                    <a:ext uri="{9D8B030D-6E8A-4147-A177-3AD203B41FA5}">
                      <a16:colId xmlns:a16="http://schemas.microsoft.com/office/drawing/2014/main" xmlns=""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111</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xmlns=""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35</a:t>
            </a:fld>
            <a:endParaRPr lang="zh-TW" altLang="en-US">
              <a:solidFill>
                <a:prstClr val="black">
                  <a:tint val="75000"/>
                </a:prstClr>
              </a:solidFill>
            </a:endParaRPr>
          </a:p>
        </p:txBody>
      </p:sp>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707132474"/>
              </p:ext>
            </p:extLst>
          </p:nvPr>
        </p:nvGraphicFramePr>
        <p:xfrm>
          <a:off x="260024" y="117479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xmlns="" val="20000"/>
                    </a:ext>
                  </a:extLst>
                </a:gridCol>
                <a:gridCol w="4507912">
                  <a:extLst>
                    <a:ext uri="{9D8B030D-6E8A-4147-A177-3AD203B41FA5}">
                      <a16:colId xmlns:a16="http://schemas.microsoft.com/office/drawing/2014/main" xmlns=""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xmlns=""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14</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xmlns=""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28</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xmlns="" val="10002"/>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22</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chemeClr val="accent6">
                        <a:lumMod val="20000"/>
                        <a:lumOff val="80000"/>
                      </a:schemeClr>
                    </a:solidFill>
                  </a:tcPr>
                </a:tc>
                <a:extLst>
                  <a:ext uri="{0D108BD9-81ED-4DB2-BD59-A6C34878D82A}">
                    <a16:rowId xmlns:a16="http://schemas.microsoft.com/office/drawing/2014/main" xmlns=""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chemeClr val="accent5">
                        <a:lumMod val="20000"/>
                        <a:lumOff val="80000"/>
                      </a:schemeClr>
                    </a:solidFill>
                  </a:tcPr>
                </a:tc>
                <a:extLst>
                  <a:ext uri="{0D108BD9-81ED-4DB2-BD59-A6C34878D82A}">
                    <a16:rowId xmlns:a16="http://schemas.microsoft.com/office/drawing/2014/main" xmlns=""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日中午</a:t>
                      </a:r>
                    </a:p>
                  </a:txBody>
                  <a:tcPr marL="91439" marR="91439" marT="45718" marB="45718" anchor="ctr"/>
                </a:tc>
                <a:extLst>
                  <a:ext uri="{0D108BD9-81ED-4DB2-BD59-A6C34878D82A}">
                    <a16:rowId xmlns:a16="http://schemas.microsoft.com/office/drawing/2014/main" xmlns=""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23</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chemeClr val="accent6">
                        <a:lumMod val="60000"/>
                        <a:lumOff val="40000"/>
                      </a:schemeClr>
                    </a:solidFill>
                  </a:tcPr>
                </a:tc>
                <a:extLst>
                  <a:ext uri="{0D108BD9-81ED-4DB2-BD59-A6C34878D82A}">
                    <a16:rowId xmlns:a16="http://schemas.microsoft.com/office/drawing/2014/main" xmlns=""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29</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30</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xmlns=""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xmlns="" id="{820D061F-497B-41E3-8DFD-D2BF1942804A}"/>
              </a:ext>
            </a:extLst>
          </p:cNvPr>
          <p:cNvSpPr/>
          <p:nvPr/>
        </p:nvSpPr>
        <p:spPr>
          <a:xfrm>
            <a:off x="260024" y="2780928"/>
            <a:ext cx="8632456" cy="50933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xmlns=""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xmlns="" id="{EECAB88D-5F88-4DA4-A7E0-3FD6BBB481F3}"/>
              </a:ext>
            </a:extLst>
          </p:cNvPr>
          <p:cNvGraphicFramePr>
            <a:graphicFrameLocks noGrp="1"/>
          </p:cNvGraphicFramePr>
          <p:nvPr>
            <p:extLst>
              <p:ext uri="{D42A27DB-BD31-4B8C-83A1-F6EECF244321}">
                <p14:modId xmlns:p14="http://schemas.microsoft.com/office/powerpoint/2010/main" val="3216206108"/>
              </p:ext>
            </p:extLst>
          </p:nvPr>
        </p:nvGraphicFramePr>
        <p:xfrm>
          <a:off x="133520" y="1155616"/>
          <a:ext cx="6120680" cy="5193895"/>
        </p:xfrm>
        <a:graphic>
          <a:graphicData uri="http://schemas.openxmlformats.org/drawingml/2006/table">
            <a:tbl>
              <a:tblPr/>
              <a:tblGrid>
                <a:gridCol w="1080120">
                  <a:extLst>
                    <a:ext uri="{9D8B030D-6E8A-4147-A177-3AD203B41FA5}">
                      <a16:colId xmlns:a16="http://schemas.microsoft.com/office/drawing/2014/main" xmlns="" val="2600208113"/>
                    </a:ext>
                  </a:extLst>
                </a:gridCol>
                <a:gridCol w="1944216">
                  <a:extLst>
                    <a:ext uri="{9D8B030D-6E8A-4147-A177-3AD203B41FA5}">
                      <a16:colId xmlns:a16="http://schemas.microsoft.com/office/drawing/2014/main" xmlns="" val="4058185805"/>
                    </a:ext>
                  </a:extLst>
                </a:gridCol>
                <a:gridCol w="2376264">
                  <a:extLst>
                    <a:ext uri="{9D8B030D-6E8A-4147-A177-3AD203B41FA5}">
                      <a16:colId xmlns:a16="http://schemas.microsoft.com/office/drawing/2014/main" xmlns="" val="1813731143"/>
                    </a:ext>
                  </a:extLst>
                </a:gridCol>
                <a:gridCol w="720080">
                  <a:extLst>
                    <a:ext uri="{9D8B030D-6E8A-4147-A177-3AD203B41FA5}">
                      <a16:colId xmlns:a16="http://schemas.microsoft.com/office/drawing/2014/main" xmlns="" val="3419161744"/>
                    </a:ext>
                  </a:extLst>
                </a:gridCol>
              </a:tblGrid>
              <a:tr h="418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xmlns="" val="4116815791"/>
                  </a:ext>
                </a:extLst>
              </a:tr>
              <a:tr h="481847">
                <a:tc rowSpan="4">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政大附中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英語國際特色班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672404985"/>
                  </a:ext>
                </a:extLst>
              </a:tr>
              <a:tr h="447851">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171743416"/>
                  </a:ext>
                </a:extLst>
              </a:tr>
              <a:tr h="785944">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503415239"/>
                  </a:ext>
                </a:extLst>
              </a:tr>
              <a:tr h="785944">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09017666"/>
                  </a:ext>
                </a:extLst>
              </a:tr>
              <a:tr h="1074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國際文憑課程</a:t>
                      </a:r>
                      <a:endParaRPr lang="en-US" alt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p>
                      <a:pPr algn="ctr" fontAlgn="ctr">
                        <a:spcAft>
                          <a:spcPts val="0"/>
                        </a:spcAft>
                      </a:pPr>
                      <a:r>
                        <a:rPr lang="en-US"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50</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3112006669"/>
                  </a:ext>
                </a:extLst>
              </a:tr>
              <a:tr h="726974">
                <a:tc rowSpan="2">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958261962"/>
                  </a:ext>
                </a:extLst>
              </a:tr>
              <a:tr h="472239">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竹崎高中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2134320836"/>
                  </a:ext>
                </a:extLst>
              </a:tr>
            </a:tbl>
          </a:graphicData>
        </a:graphic>
      </p:graphicFrame>
      <p:graphicFrame>
        <p:nvGraphicFramePr>
          <p:cNvPr id="4" name="表格 3">
            <a:extLst>
              <a:ext uri="{FF2B5EF4-FFF2-40B4-BE49-F238E27FC236}">
                <a16:creationId xmlns:a16="http://schemas.microsoft.com/office/drawing/2014/main" xmlns="" id="{1F59A248-EA82-4652-B4B0-AD53F89955B0}"/>
              </a:ext>
            </a:extLst>
          </p:cNvPr>
          <p:cNvGraphicFramePr>
            <a:graphicFrameLocks noGrp="1"/>
          </p:cNvGraphicFramePr>
          <p:nvPr>
            <p:extLst>
              <p:ext uri="{D42A27DB-BD31-4B8C-83A1-F6EECF244321}">
                <p14:modId xmlns:p14="http://schemas.microsoft.com/office/powerpoint/2010/main" val="1268128536"/>
              </p:ext>
            </p:extLst>
          </p:nvPr>
        </p:nvGraphicFramePr>
        <p:xfrm>
          <a:off x="6372200" y="1683460"/>
          <a:ext cx="2428565" cy="4525964"/>
        </p:xfrm>
        <a:graphic>
          <a:graphicData uri="http://schemas.openxmlformats.org/drawingml/2006/table">
            <a:tbl>
              <a:tblPr firstRow="1" bandRow="1"/>
              <a:tblGrid>
                <a:gridCol w="1042566">
                  <a:extLst>
                    <a:ext uri="{9D8B030D-6E8A-4147-A177-3AD203B41FA5}">
                      <a16:colId xmlns:a16="http://schemas.microsoft.com/office/drawing/2014/main" xmlns="" val="2285952484"/>
                    </a:ext>
                  </a:extLst>
                </a:gridCol>
                <a:gridCol w="1385999">
                  <a:extLst>
                    <a:ext uri="{9D8B030D-6E8A-4147-A177-3AD203B41FA5}">
                      <a16:colId xmlns:a16="http://schemas.microsoft.com/office/drawing/2014/main" xmlns="" val="706158908"/>
                    </a:ext>
                  </a:extLst>
                </a:gridCol>
              </a:tblGrid>
              <a:tr h="413347">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xmlns="" val="2553726105"/>
                  </a:ext>
                </a:extLst>
              </a:tr>
              <a:tr h="677055">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22</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24</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974389163"/>
                  </a:ext>
                </a:extLst>
              </a:tr>
              <a:tr h="413347">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4014081683"/>
                  </a:ext>
                </a:extLst>
              </a:tr>
              <a:tr h="1560169">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27</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l" defTabSz="914400" rtl="0" eaLnBrk="1" latinLnBrk="0" hangingPunct="1">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alt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xmlns="" val="3679376797"/>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30</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xmlns="" val="1088362354"/>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xmlns="" val="3407460161"/>
                  </a:ext>
                </a:extLst>
              </a:tr>
            </a:tbl>
          </a:graphicData>
        </a:graphic>
      </p:graphicFrame>
      <p:sp>
        <p:nvSpPr>
          <p:cNvPr id="7" name="文字方塊 6">
            <a:extLst>
              <a:ext uri="{FF2B5EF4-FFF2-40B4-BE49-F238E27FC236}">
                <a16:creationId xmlns:a16="http://schemas.microsoft.com/office/drawing/2014/main" xmlns="" id="{826A1D41-369D-4640-AF7B-C52E2D462ECE}"/>
              </a:ext>
            </a:extLst>
          </p:cNvPr>
          <p:cNvSpPr txBox="1"/>
          <p:nvPr/>
        </p:nvSpPr>
        <p:spPr>
          <a:xfrm>
            <a:off x="1547664" y="6411741"/>
            <a:ext cx="4438480"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招生名額僅供參考，以當年簡章為主</a:t>
            </a:r>
          </a:p>
        </p:txBody>
      </p:sp>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572419909"/>
              </p:ext>
            </p:extLst>
          </p:nvPr>
        </p:nvGraphicFramePr>
        <p:xfrm>
          <a:off x="3563888" y="3684278"/>
          <a:ext cx="5472608" cy="255303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xmlns="" val="20000"/>
                    </a:ext>
                  </a:extLst>
                </a:gridCol>
              </a:tblGrid>
              <a:tr h="452572">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xmlns=""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chemeClr val="tx1"/>
                          </a:solidFill>
                          <a:latin typeface="微軟正黑體" pitchFamily="34" charset="-120"/>
                          <a:ea typeface="微軟正黑體" pitchFamily="34" charset="-120"/>
                        </a:rPr>
                        <a:t>錄取門檻：國中教育會考成績</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a:t>
                      </a:r>
                      <a:r>
                        <a:rPr lang="zh-TW" altLang="en-US" sz="1800" b="1" dirty="0">
                          <a:solidFill>
                            <a:schemeClr val="tx1"/>
                          </a:solidFill>
                          <a:latin typeface="微軟正黑體" pitchFamily="34" charset="-120"/>
                          <a:ea typeface="微軟正黑體" pitchFamily="34" charset="-120"/>
                        </a:rPr>
                        <a:t>工汽車 </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 各科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以上且英數自至少二科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彰工建築 </a:t>
                      </a:r>
                      <a:r>
                        <a:rPr lang="en-US" altLang="zh-TW" sz="1800" b="1" baseline="0" dirty="0">
                          <a:solidFill>
                            <a:schemeClr val="tx1"/>
                          </a:solidFill>
                          <a:latin typeface="微軟正黑體" pitchFamily="34" charset="-120"/>
                          <a:ea typeface="微軟正黑體" pitchFamily="34" charset="-120"/>
                        </a:rPr>
                        <a:t>:</a:t>
                      </a:r>
                      <a:r>
                        <a:rPr lang="zh-TW" altLang="en-US" sz="1800" b="1" baseline="0" dirty="0">
                          <a:solidFill>
                            <a:schemeClr val="tx1"/>
                          </a:solidFill>
                          <a:latin typeface="微軟正黑體" pitchFamily="34" charset="-120"/>
                          <a:ea typeface="微軟正黑體" pitchFamily="34" charset="-120"/>
                        </a:rPr>
                        <a:t> 國社</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以上，英數自</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a:t>
                      </a:r>
                      <a:endParaRPr lang="en-US" altLang="zh-TW" sz="18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彰工汽車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彰工建築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228353905"/>
              </p:ext>
            </p:extLst>
          </p:nvPr>
        </p:nvGraphicFramePr>
        <p:xfrm>
          <a:off x="179512" y="3684278"/>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xmlns="" val="20000"/>
                    </a:ext>
                  </a:extLst>
                </a:gridCol>
                <a:gridCol w="1711574">
                  <a:extLst>
                    <a:ext uri="{9D8B030D-6E8A-4147-A177-3AD203B41FA5}">
                      <a16:colId xmlns:a16="http://schemas.microsoft.com/office/drawing/2014/main" xmlns="" val="20001"/>
                    </a:ext>
                  </a:extLst>
                </a:gridCol>
              </a:tblGrid>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xmlns="" val="10000"/>
                  </a:ext>
                </a:extLst>
              </a:tr>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a:t>
                      </a:r>
                      <a:r>
                        <a:rPr lang="zh-TW" altLang="en-US" sz="2000" u="none" dirty="0">
                          <a:latin typeface="微軟正黑體" pitchFamily="34" charset="-120"/>
                          <a:ea typeface="微軟正黑體" pitchFamily="34" charset="-120"/>
                        </a:rPr>
                        <a:t>月</a:t>
                      </a:r>
                      <a:r>
                        <a:rPr lang="en-US" altLang="zh-TW" sz="2000" u="none" dirty="0">
                          <a:latin typeface="微軟正黑體" pitchFamily="34" charset="-120"/>
                          <a:ea typeface="微軟正黑體" pitchFamily="34" charset="-120"/>
                        </a:rPr>
                        <a:t>14-18</a:t>
                      </a:r>
                      <a:r>
                        <a:rPr lang="zh-TW" altLang="en-US" sz="2000"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xmlns=""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23-24</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10002"/>
                  </a:ext>
                </a:extLst>
              </a:tr>
              <a:tr h="443039">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15</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xmlns="" val="10003"/>
                  </a:ext>
                </a:extLst>
              </a:tr>
              <a:tr h="443039">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16</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4276356447"/>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xmlns="" val="20000"/>
                    </a:ext>
                  </a:extLst>
                </a:gridCol>
                <a:gridCol w="1883567">
                  <a:extLst>
                    <a:ext uri="{9D8B030D-6E8A-4147-A177-3AD203B41FA5}">
                      <a16:colId xmlns:a16="http://schemas.microsoft.com/office/drawing/2014/main" xmlns="" val="20001"/>
                    </a:ext>
                  </a:extLst>
                </a:gridCol>
                <a:gridCol w="3126733">
                  <a:extLst>
                    <a:ext uri="{9D8B030D-6E8A-4147-A177-3AD203B41FA5}">
                      <a16:colId xmlns:a16="http://schemas.microsoft.com/office/drawing/2014/main" xmlns="" val="20002"/>
                    </a:ext>
                  </a:extLst>
                </a:gridCol>
                <a:gridCol w="1787732">
                  <a:extLst>
                    <a:ext uri="{9D8B030D-6E8A-4147-A177-3AD203B41FA5}">
                      <a16:colId xmlns:a16="http://schemas.microsoft.com/office/drawing/2014/main" xmlns=""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xmlns=""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dirty="0">
                          <a:latin typeface="微軟正黑體" pitchFamily="34" charset="-120"/>
                          <a:ea typeface="微軟正黑體" pitchFamily="34" charset="-120"/>
                        </a:rPr>
                        <a:t>18</a:t>
                      </a:r>
                      <a:endParaRPr lang="zh-TW" altLang="en-US" sz="32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39</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2790" y="276453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65320" y="2736001"/>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618028"/>
            <a:ext cx="6264721" cy="1820092"/>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9-10</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16-18</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10-16</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23-30</a:t>
            </a:r>
            <a:r>
              <a:rPr lang="zh-TW" altLang="en-US" sz="2400" b="1" dirty="0">
                <a:latin typeface="微軟正黑體" pitchFamily="34" charset="-120"/>
                <a:ea typeface="微軟正黑體" pitchFamily="34" charset="-120"/>
              </a:rPr>
              <a:t>日志願選填</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618028"/>
            <a:ext cx="2146113" cy="1820092"/>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111</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4</a:t>
            </a:fld>
            <a:endParaRPr lang="zh-TW" altLang="en-US">
              <a:solidFill>
                <a:prstClr val="black">
                  <a:tint val="75000"/>
                </a:prstClr>
              </a:solidFill>
            </a:endParaRPr>
          </a:p>
        </p:txBody>
      </p:sp>
      <p:sp>
        <p:nvSpPr>
          <p:cNvPr id="7" name="矩形 6"/>
          <p:cNvSpPr/>
          <p:nvPr/>
        </p:nvSpPr>
        <p:spPr>
          <a:xfrm>
            <a:off x="1226895" y="2996952"/>
            <a:ext cx="6408712" cy="1015663"/>
          </a:xfrm>
          <a:prstGeom prst="rect">
            <a:avLst/>
          </a:prstGeom>
          <a:noFill/>
        </p:spPr>
        <p:txBody>
          <a:bodyPr wrap="square">
            <a:spAutoFit/>
          </a:bodyPr>
          <a:lstStyle/>
          <a:p>
            <a:pPr algn="ctr" fontAlgn="auto">
              <a:spcBef>
                <a:spcPts val="0"/>
              </a:spcBef>
              <a:spcAft>
                <a:spcPts val="0"/>
              </a:spcAft>
              <a:defRPr/>
            </a:pPr>
            <a:r>
              <a:rPr lang="zh-TW" altLang="en-US" sz="6000" b="1" dirty="0">
                <a:ln w="10541" cmpd="sng">
                  <a:noFill/>
                  <a:prstDash val="solid"/>
                </a:ln>
                <a:solidFill>
                  <a:srgbClr val="C00000"/>
                </a:solidFill>
                <a:effectLst>
                  <a:outerShdw blurRad="50800" dist="38100" dir="16200000" rotWithShape="0">
                    <a:prstClr val="black">
                      <a:alpha val="40000"/>
                    </a:prstClr>
                  </a:outerShdw>
                </a:effectLst>
                <a:latin typeface="微軟正黑體" pitchFamily="34" charset="-120"/>
                <a:ea typeface="微軟正黑體" pitchFamily="34" charset="-120"/>
              </a:rPr>
              <a:t>教育會考說明</a:t>
            </a: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111</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283621445"/>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xmlns="" val="20000"/>
                    </a:ext>
                  </a:extLst>
                </a:gridCol>
                <a:gridCol w="2096347">
                  <a:extLst>
                    <a:ext uri="{9D8B030D-6E8A-4147-A177-3AD203B41FA5}">
                      <a16:colId xmlns:a16="http://schemas.microsoft.com/office/drawing/2014/main" xmlns="" val="20001"/>
                    </a:ext>
                  </a:extLst>
                </a:gridCol>
                <a:gridCol w="2545565">
                  <a:extLst>
                    <a:ext uri="{9D8B030D-6E8A-4147-A177-3AD203B41FA5}">
                      <a16:colId xmlns:a16="http://schemas.microsoft.com/office/drawing/2014/main" xmlns="" val="20002"/>
                    </a:ext>
                  </a:extLst>
                </a:gridCol>
                <a:gridCol w="1721999">
                  <a:extLst>
                    <a:ext uri="{9D8B030D-6E8A-4147-A177-3AD203B41FA5}">
                      <a16:colId xmlns:a16="http://schemas.microsoft.com/office/drawing/2014/main" xmlns=""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xmlns=""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xmlns=""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26</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0075656"/>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xmlns="" val="20000"/>
                    </a:ext>
                  </a:extLst>
                </a:gridCol>
                <a:gridCol w="1212570">
                  <a:extLst>
                    <a:ext uri="{9D8B030D-6E8A-4147-A177-3AD203B41FA5}">
                      <a16:colId xmlns:a16="http://schemas.microsoft.com/office/drawing/2014/main" xmlns="" val="20001"/>
                    </a:ext>
                  </a:extLst>
                </a:gridCol>
                <a:gridCol w="5130258">
                  <a:extLst>
                    <a:ext uri="{9D8B030D-6E8A-4147-A177-3AD203B41FA5}">
                      <a16:colId xmlns:a16="http://schemas.microsoft.com/office/drawing/2014/main" xmlns=""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xmlns=""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xmlns=""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40</a:t>
            </a:fld>
            <a:endParaRPr lang="en-US" altLang="zh-TW">
              <a:solidFill>
                <a:prstClr val="black">
                  <a:tint val="75000"/>
                </a:prstClr>
              </a:solidFill>
            </a:endParaRPr>
          </a:p>
        </p:txBody>
      </p:sp>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41</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382436343"/>
              </p:ext>
            </p:extLst>
          </p:nvPr>
        </p:nvGraphicFramePr>
        <p:xfrm>
          <a:off x="107504" y="4843248"/>
          <a:ext cx="3932022" cy="1826111"/>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xmlns="" val="20000"/>
                    </a:ext>
                  </a:extLst>
                </a:gridCol>
                <a:gridCol w="2406008">
                  <a:extLst>
                    <a:ext uri="{9D8B030D-6E8A-4147-A177-3AD203B41FA5}">
                      <a16:colId xmlns:a16="http://schemas.microsoft.com/office/drawing/2014/main" xmlns="" val="20001"/>
                    </a:ext>
                  </a:extLst>
                </a:gridCol>
              </a:tblGrid>
              <a:tr h="440198">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extLst>
                  <a:ext uri="{0D108BD9-81ED-4DB2-BD59-A6C34878D82A}">
                    <a16:rowId xmlns:a16="http://schemas.microsoft.com/office/drawing/2014/main" xmlns="" val="10000"/>
                  </a:ext>
                </a:extLst>
              </a:tr>
              <a:tr h="330220">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xmlns="" val="10001"/>
                  </a:ext>
                </a:extLst>
              </a:tr>
              <a:tr h="33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7</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2"/>
                  </a:ext>
                </a:extLst>
              </a:tr>
              <a:tr h="360438">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9</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3"/>
                  </a:ext>
                </a:extLst>
              </a:tr>
              <a:tr h="355555">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a:t>
                      </a:r>
                      <a:r>
                        <a:rPr lang="zh-TW" altLang="en-US" sz="2000" kern="100" dirty="0">
                          <a:solidFill>
                            <a:schemeClr val="tx1">
                              <a:lumMod val="95000"/>
                              <a:lumOff val="5000"/>
                            </a:schemeClr>
                          </a:solidFill>
                          <a:latin typeface="微軟正黑體" pitchFamily="34" charset="-120"/>
                          <a:ea typeface="微軟正黑體" pitchFamily="34" charset="-120"/>
                        </a:rPr>
                        <a:t>月</a:t>
                      </a:r>
                      <a:r>
                        <a:rPr lang="en-US" altLang="zh-TW" sz="2000" kern="100" dirty="0">
                          <a:solidFill>
                            <a:schemeClr val="tx1">
                              <a:lumMod val="95000"/>
                              <a:lumOff val="5000"/>
                            </a:schemeClr>
                          </a:solidFill>
                          <a:latin typeface="微軟正黑體" pitchFamily="34" charset="-120"/>
                          <a:ea typeface="微軟正黑體" pitchFamily="34" charset="-120"/>
                        </a:rPr>
                        <a:t>14</a:t>
                      </a:r>
                      <a:r>
                        <a:rPr lang="zh-TW" altLang="en-US" sz="2000"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xmlns=""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724746521"/>
              </p:ext>
            </p:extLst>
          </p:nvPr>
        </p:nvGraphicFramePr>
        <p:xfrm>
          <a:off x="117664" y="1018897"/>
          <a:ext cx="8712968" cy="3601909"/>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6696744">
                  <a:extLst>
                    <a:ext uri="{9D8B030D-6E8A-4147-A177-3AD203B41FA5}">
                      <a16:colId xmlns:a16="http://schemas.microsoft.com/office/drawing/2014/main" xmlns="" val="20002"/>
                    </a:ext>
                  </a:extLst>
                </a:gridCol>
              </a:tblGrid>
              <a:tr h="393879">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xmlns="" val="10000"/>
                  </a:ext>
                </a:extLst>
              </a:tr>
              <a:tr h="33004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xmlns="" val="10001"/>
                  </a:ext>
                </a:extLst>
              </a:tr>
              <a:tr h="443683">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拳擊、舉重、田徑、排球</a:t>
                      </a:r>
                    </a:p>
                  </a:txBody>
                  <a:tcPr marL="0" marR="0" marT="0" marB="0" anchor="ctr"/>
                </a:tc>
                <a:extLst>
                  <a:ext uri="{0D108BD9-81ED-4DB2-BD59-A6C34878D82A}">
                    <a16:rowId xmlns:a16="http://schemas.microsoft.com/office/drawing/2014/main" xmlns=""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xmlns=""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xmlns=""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xmlns=""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xmlns=""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xmlns=""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xmlns=""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xmlns=""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p:spPr>
      </p:pic>
      <p:graphicFrame>
        <p:nvGraphicFramePr>
          <p:cNvPr id="8" name="表格 7"/>
          <p:cNvGraphicFramePr>
            <a:graphicFrameLocks noGrp="1"/>
          </p:cNvGraphicFramePr>
          <p:nvPr>
            <p:extLst>
              <p:ext uri="{D42A27DB-BD31-4B8C-83A1-F6EECF244321}">
                <p14:modId xmlns:p14="http://schemas.microsoft.com/office/powerpoint/2010/main" val="2593072083"/>
              </p:ext>
            </p:extLst>
          </p:nvPr>
        </p:nvGraphicFramePr>
        <p:xfrm>
          <a:off x="4320952" y="5392906"/>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xmlns=""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xmlns=""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xmlns="" val="10001"/>
                  </a:ext>
                </a:extLst>
              </a:tr>
            </a:tbl>
          </a:graphicData>
        </a:graphic>
      </p:graphicFrame>
      <p:sp>
        <p:nvSpPr>
          <p:cNvPr id="10" name="文字方塊 9">
            <a:extLst>
              <a:ext uri="{FF2B5EF4-FFF2-40B4-BE49-F238E27FC236}">
                <a16:creationId xmlns:a16="http://schemas.microsoft.com/office/drawing/2014/main" xmlns="" id="{CF1CFE29-D621-403C-BE77-A4B145E9AF93}"/>
              </a:ext>
            </a:extLst>
          </p:cNvPr>
          <p:cNvSpPr txBox="1"/>
          <p:nvPr/>
        </p:nvSpPr>
        <p:spPr>
          <a:xfrm>
            <a:off x="4067944" y="6464382"/>
            <a:ext cx="4392487" cy="369332"/>
          </a:xfrm>
          <a:prstGeom prst="rect">
            <a:avLst/>
          </a:prstGeom>
          <a:noFill/>
        </p:spPr>
        <p:txBody>
          <a:bodyPr wrap="square" rtlCol="0">
            <a:spAutoFit/>
          </a:bodyPr>
          <a:lstStyle/>
          <a:p>
            <a:r>
              <a:rPr kumimoji="1" lang="zh-TW" altLang="en-US">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種類、名額</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僅供參考，以當年簡章為主</a:t>
            </a:r>
          </a:p>
        </p:txBody>
      </p:sp>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42</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12</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8</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1"/>
            <a:ext cx="9134936" cy="998639"/>
          </a:xfrm>
          <a:prstGeom prst="rect">
            <a:avLst/>
          </a:prstGeom>
          <a:solidFill>
            <a:schemeClr val="accent5">
              <a:lumMod val="50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年彰化區辦理科學班甄選入學學校</a:t>
            </a:r>
            <a:endParaRPr lang="en-US" altLang="zh-TW" sz="4000"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xmlns="" id="{B89620F5-A12B-443E-BA7A-0538E29F7DF6}"/>
              </a:ext>
            </a:extLst>
          </p:cNvPr>
          <p:cNvSpPr txBox="1"/>
          <p:nvPr/>
        </p:nvSpPr>
        <p:spPr>
          <a:xfrm>
            <a:off x="2583305" y="6488668"/>
            <a:ext cx="3528392" cy="369332"/>
          </a:xfrm>
          <a:prstGeom prst="rect">
            <a:avLst/>
          </a:prstGeom>
          <a:noFill/>
        </p:spPr>
        <p:txBody>
          <a:bodyPr wrap="square" rtlCol="0">
            <a:spAutoFit/>
          </a:bodyPr>
          <a:lstStyle/>
          <a:p>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14547124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資料庫圖表 13"/>
          <p:cNvGraphicFramePr/>
          <p:nvPr>
            <p:extLst>
              <p:ext uri="{D42A27DB-BD31-4B8C-83A1-F6EECF244321}">
                <p14:modId xmlns:p14="http://schemas.microsoft.com/office/powerpoint/2010/main" val="3232084864"/>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43</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98072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xmlns="" id="{E759F1CB-DD4B-4A1D-BEFE-2ADC25D1EAFB}"/>
              </a:ext>
            </a:extLst>
          </p:cNvPr>
          <p:cNvGraphicFramePr>
            <a:graphicFrameLocks noGrp="1"/>
          </p:cNvGraphicFramePr>
          <p:nvPr>
            <p:extLst>
              <p:ext uri="{D42A27DB-BD31-4B8C-83A1-F6EECF244321}">
                <p14:modId xmlns:p14="http://schemas.microsoft.com/office/powerpoint/2010/main" val="2244053066"/>
              </p:ext>
            </p:extLst>
          </p:nvPr>
        </p:nvGraphicFramePr>
        <p:xfrm>
          <a:off x="142960" y="1124745"/>
          <a:ext cx="8749520" cy="5660824"/>
        </p:xfrm>
        <a:graphic>
          <a:graphicData uri="http://schemas.openxmlformats.org/drawingml/2006/table">
            <a:tbl>
              <a:tblPr firstRow="1" bandRow="1"/>
              <a:tblGrid>
                <a:gridCol w="1563798">
                  <a:extLst>
                    <a:ext uri="{9D8B030D-6E8A-4147-A177-3AD203B41FA5}">
                      <a16:colId xmlns:a16="http://schemas.microsoft.com/office/drawing/2014/main" xmlns="" val="613883639"/>
                    </a:ext>
                  </a:extLst>
                </a:gridCol>
                <a:gridCol w="7185722">
                  <a:extLst>
                    <a:ext uri="{9D8B030D-6E8A-4147-A177-3AD203B41FA5}">
                      <a16:colId xmlns:a16="http://schemas.microsoft.com/office/drawing/2014/main" xmlns="" val="1653626948"/>
                    </a:ext>
                  </a:extLst>
                </a:gridCol>
              </a:tblGrid>
              <a:tr h="412375">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xmlns="" val="150924956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451967269"/>
                  </a:ext>
                </a:extLst>
              </a:tr>
              <a:tr h="780623">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45625352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機械加工科、電機修護科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146934924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美髮技術科、美顏技術科、餐飲技術科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361306522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電腦繪圖科</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866149266"/>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14194862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xmlns="" val="17816068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2470291989"/>
                  </a:ext>
                </a:extLst>
              </a:tr>
              <a:tr h="489304">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2183038899"/>
                  </a:ext>
                </a:extLst>
              </a:tr>
              <a:tr h="489304">
                <a:tc>
                  <a:txBody>
                    <a:bodyPr/>
                    <a:lstStyle/>
                    <a:p>
                      <a:pPr marL="0" algn="ctr" defTabSz="914400" rtl="0" eaLnBrk="1" latinLnBrk="0" hangingPunct="1">
                        <a:spcAft>
                          <a:spcPts val="0"/>
                        </a:spcAft>
                      </a:pPr>
                      <a:r>
                        <a:rPr lang="zh-TW" altLang="en-US"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崇實高工</a:t>
                      </a: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algn="l" defTabSz="914400" rtl="0" eaLnBrk="1" latinLnBrk="0" hangingPunct="1">
                        <a:spcAft>
                          <a:spcPts val="0"/>
                        </a:spcAft>
                      </a:pP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alt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xmlns="" val="1228781099"/>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0" y="10200"/>
            <a:ext cx="9144000" cy="1057359"/>
          </a:xfrm>
          <a:prstGeom prst="rect">
            <a:avLst/>
          </a:prstGeom>
          <a:solidFill>
            <a:schemeClr val="tx1">
              <a:lumMod val="95000"/>
              <a:lumOff val="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lvl="1">
              <a:defRPr/>
            </a:pP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476216428"/>
              </p:ext>
            </p:extLst>
          </p:nvPr>
        </p:nvGraphicFramePr>
        <p:xfrm>
          <a:off x="988080" y="4828284"/>
          <a:ext cx="7167840" cy="1345874"/>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xmlns="" val="20000"/>
                    </a:ext>
                  </a:extLst>
                </a:gridCol>
                <a:gridCol w="1229675">
                  <a:extLst>
                    <a:ext uri="{9D8B030D-6E8A-4147-A177-3AD203B41FA5}">
                      <a16:colId xmlns:a16="http://schemas.microsoft.com/office/drawing/2014/main" xmlns="" val="20001"/>
                    </a:ext>
                  </a:extLst>
                </a:gridCol>
                <a:gridCol w="922256">
                  <a:extLst>
                    <a:ext uri="{9D8B030D-6E8A-4147-A177-3AD203B41FA5}">
                      <a16:colId xmlns:a16="http://schemas.microsoft.com/office/drawing/2014/main" xmlns="" val="20002"/>
                    </a:ext>
                  </a:extLst>
                </a:gridCol>
                <a:gridCol w="3863089">
                  <a:extLst>
                    <a:ext uri="{9D8B030D-6E8A-4147-A177-3AD203B41FA5}">
                      <a16:colId xmlns:a16="http://schemas.microsoft.com/office/drawing/2014/main" xmlns=""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xmlns=""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12</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xmlns="" val="10001"/>
                  </a:ext>
                </a:extLst>
              </a:tr>
              <a:tr h="452438">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彰化女中</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6</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羽球、排球</a:t>
                      </a:r>
                    </a:p>
                  </a:txBody>
                  <a:tcPr marL="0" marR="0" marT="0" marB="0" anchor="ctr"/>
                </a:tc>
                <a:extLst>
                  <a:ext uri="{0D108BD9-81ED-4DB2-BD59-A6C34878D82A}">
                    <a16:rowId xmlns:a16="http://schemas.microsoft.com/office/drawing/2014/main" xmlns="" val="4294522108"/>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111</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不採用會考成績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srcRect/>
            <a:stretch>
              <a:fillRect/>
            </a:stretch>
          </p:blipFill>
          <p:spPr bwMode="auto">
            <a:xfrm>
              <a:off x="7740352" y="3933056"/>
              <a:ext cx="704103" cy="1368000"/>
            </a:xfrm>
            <a:prstGeom prst="rect">
              <a:avLst/>
            </a:prstGeom>
            <a:noFill/>
            <a:ln>
              <a:noFill/>
            </a:ln>
          </p:spPr>
        </p:pic>
        <p:pic>
          <p:nvPicPr>
            <p:cNvPr id="15" name="圖片 4"/>
            <p:cNvPicPr>
              <a:picLocks noChangeAspect="1"/>
            </p:cNvPicPr>
            <p:nvPr/>
          </p:nvPicPr>
          <p:blipFill>
            <a:blip r:embed="rId4" cstate="print"/>
            <a:srcRect/>
            <a:stretch>
              <a:fillRect/>
            </a:stretch>
          </p:blipFill>
          <p:spPr bwMode="auto">
            <a:xfrm>
              <a:off x="7196108" y="3933056"/>
              <a:ext cx="680136" cy="1368000"/>
            </a:xfrm>
            <a:prstGeom prst="rect">
              <a:avLst/>
            </a:prstGeom>
            <a:noFill/>
            <a:ln>
              <a:noFill/>
            </a:ln>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47</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413910" y="806962"/>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460607" y="2079226"/>
            <a:ext cx="2276125"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111</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
        <p:nvSpPr>
          <p:cNvPr id="34" name="矩形 33">
            <a:extLst>
              <a:ext uri="{FF2B5EF4-FFF2-40B4-BE49-F238E27FC236}">
                <a16:creationId xmlns:a16="http://schemas.microsoft.com/office/drawing/2014/main" xmlns="" id="{82D0EFF2-1064-43D4-9277-B128C5DFF99C}"/>
              </a:ext>
            </a:extLst>
          </p:cNvPr>
          <p:cNvSpPr/>
          <p:nvPr/>
        </p:nvSpPr>
        <p:spPr>
          <a:xfrm>
            <a:off x="869247" y="1377988"/>
            <a:ext cx="1591565" cy="640331"/>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試辦學習區</a:t>
            </a:r>
            <a:endParaRPr lang="en-US" altLang="zh-TW" dirty="0">
              <a:latin typeface="微軟正黑體" pitchFamily="34" charset="-120"/>
              <a:ea typeface="微軟正黑體" pitchFamily="34" charset="-120"/>
            </a:endParaRPr>
          </a:p>
          <a:p>
            <a:pPr algn="ctr"/>
            <a:r>
              <a:rPr lang="zh-TW" altLang="en-US" dirty="0">
                <a:latin typeface="微軟正黑體" pitchFamily="34" charset="-120"/>
                <a:ea typeface="微軟正黑體" pitchFamily="34" charset="-120"/>
              </a:rPr>
              <a:t>完全免試入學</a:t>
            </a:r>
            <a:endParaRPr lang="en-US" altLang="zh-TW" dirty="0">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xmlns="" id="{629F7687-A524-43A3-94B5-DB20CDFD539C}"/>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spTree>
    <p:extLst>
      <p:ext uri="{BB962C8B-B14F-4D97-AF65-F5344CB8AC3E}">
        <p14:creationId xmlns:p14="http://schemas.microsoft.com/office/powerpoint/2010/main" val="1561029398"/>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111</a:t>
            </a:r>
            <a:r>
              <a:rPr lang="zh-TW" altLang="zh-TW" sz="6000" b="1" dirty="0">
                <a:solidFill>
                  <a:srgbClr val="C00000"/>
                </a:solidFill>
                <a:latin typeface="微軟正黑體" panose="020B0604030504040204" pitchFamily="34" charset="-120"/>
                <a:ea typeface="微軟正黑體" panose="020B0604030504040204" pitchFamily="34" charset="-120"/>
              </a:rPr>
              <a:t>學年度</a:t>
            </a:r>
            <a:r>
              <a:rPr lang="en-US" altLang="zh-TW" sz="6000" b="1" dirty="0">
                <a:solidFill>
                  <a:srgbClr val="C00000"/>
                </a:solidFill>
                <a:latin typeface="微軟正黑體" panose="020B0604030504040204" pitchFamily="34" charset="-120"/>
                <a:ea typeface="微軟正黑體" panose="020B0604030504040204" pitchFamily="34" charset="-120"/>
              </a:rPr>
              <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49</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33488496"/>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28049">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45~50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25~30</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60~70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5</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
            <a:ext cx="9144000" cy="1023533"/>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3694075124"/>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806011" y="5229200"/>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44</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13,000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042003498"/>
              </p:ext>
            </p:extLst>
          </p:nvPr>
        </p:nvGraphicFramePr>
        <p:xfrm>
          <a:off x="226546" y="616009"/>
          <a:ext cx="8784975" cy="63144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xmlns="" val="20000"/>
                    </a:ext>
                  </a:extLst>
                </a:gridCol>
                <a:gridCol w="674923">
                  <a:extLst>
                    <a:ext uri="{9D8B030D-6E8A-4147-A177-3AD203B41FA5}">
                      <a16:colId xmlns:a16="http://schemas.microsoft.com/office/drawing/2014/main" xmlns="" val="20001"/>
                    </a:ext>
                  </a:extLst>
                </a:gridCol>
                <a:gridCol w="558335">
                  <a:extLst>
                    <a:ext uri="{9D8B030D-6E8A-4147-A177-3AD203B41FA5}">
                      <a16:colId xmlns:a16="http://schemas.microsoft.com/office/drawing/2014/main" xmlns="" val="20002"/>
                    </a:ext>
                  </a:extLst>
                </a:gridCol>
                <a:gridCol w="557991">
                  <a:extLst>
                    <a:ext uri="{9D8B030D-6E8A-4147-A177-3AD203B41FA5}">
                      <a16:colId xmlns:a16="http://schemas.microsoft.com/office/drawing/2014/main" xmlns="" val="20003"/>
                    </a:ext>
                  </a:extLst>
                </a:gridCol>
                <a:gridCol w="5960640">
                  <a:extLst>
                    <a:ext uri="{9D8B030D-6E8A-4147-A177-3AD203B41FA5}">
                      <a16:colId xmlns:a16="http://schemas.microsoft.com/office/drawing/2014/main" xmlns=""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四領域</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科技</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
        <p:nvSpPr>
          <p:cNvPr id="6" name="標題 1"/>
          <p:cNvSpPr txBox="1">
            <a:spLocks/>
          </p:cNvSpPr>
          <p:nvPr/>
        </p:nvSpPr>
        <p:spPr bwMode="auto">
          <a:xfrm>
            <a:off x="0" y="4871"/>
            <a:ext cx="9144000" cy="611137"/>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14932284"/>
              </p:ext>
            </p:extLst>
          </p:nvPr>
        </p:nvGraphicFramePr>
        <p:xfrm>
          <a:off x="323528" y="1091248"/>
          <a:ext cx="8568952" cy="5572292"/>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xmlns="" val="20000"/>
                    </a:ext>
                  </a:extLst>
                </a:gridCol>
                <a:gridCol w="7683605">
                  <a:extLst>
                    <a:ext uri="{9D8B030D-6E8A-4147-A177-3AD203B41FA5}">
                      <a16:colId xmlns:a16="http://schemas.microsoft.com/office/drawing/2014/main" xmlns=""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400" b="1" kern="0" dirty="0">
                          <a:effectLst/>
                          <a:latin typeface="微軟正黑體" panose="020B0604030504040204" pitchFamily="34" charset="-120"/>
                          <a:ea typeface="微軟正黑體" panose="020B0604030504040204" pitchFamily="34" charset="-120"/>
                        </a:rPr>
                        <a:t>說　　明</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altLang="zh-TW" sz="2400" b="1" u="none" kern="0" dirty="0">
                          <a:effectLst/>
                          <a:latin typeface="微軟正黑體" panose="020B0604030504040204" pitchFamily="34" charset="-120"/>
                          <a:ea typeface="微軟正黑體" panose="020B0604030504040204" pitchFamily="34" charset="-120"/>
                        </a:rPr>
                        <a:t>111</a:t>
                      </a:r>
                      <a:r>
                        <a:rPr lang="zh-TW" sz="2400" b="1" u="none" kern="0" dirty="0">
                          <a:effectLst/>
                          <a:latin typeface="微軟正黑體" panose="020B0604030504040204" pitchFamily="34" charset="-120"/>
                          <a:ea typeface="微軟正黑體" panose="020B0604030504040204" pitchFamily="34" charset="-120"/>
                        </a:rPr>
                        <a:t>學年度總招生名額共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44</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15,000</a:t>
                      </a:r>
                      <a:r>
                        <a:rPr lang="zh-TW" altLang="en-US" sz="2400" b="1" u="none" kern="0" dirty="0">
                          <a:effectLst/>
                          <a:latin typeface="微軟正黑體" panose="020B0604030504040204" pitchFamily="34" charset="-120"/>
                          <a:ea typeface="微軟正黑體" panose="020B0604030504040204" pitchFamily="34" charset="-120"/>
                        </a:rPr>
                        <a:t>名</a:t>
                      </a:r>
                      <a:r>
                        <a:rPr lang="zh-TW" sz="2400" b="1" u="none" kern="0" dirty="0">
                          <a:effectLst/>
                          <a:latin typeface="微軟正黑體" panose="020B0604030504040204" pitchFamily="34" charset="-120"/>
                          <a:ea typeface="微軟正黑體" panose="020B0604030504040204" pitchFamily="34" charset="-120"/>
                        </a:rPr>
                        <a:t>。</a:t>
                      </a:r>
                      <a:r>
                        <a:rPr lang="en-US" altLang="zh-TW" sz="2400" b="1" u="none" kern="0" dirty="0">
                          <a:effectLst/>
                          <a:latin typeface="微軟正黑體" panose="020B0604030504040204" pitchFamily="34" charset="-120"/>
                          <a:ea typeface="微軟正黑體" panose="020B0604030504040204" pitchFamily="34" charset="-120"/>
                        </a:rPr>
                        <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一區一校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sz="2400" b="1"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2"/>
                  </a:ext>
                </a:extLst>
              </a:tr>
              <a:tr h="2499751">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xmlns=""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52</a:t>
            </a:fld>
            <a:endParaRPr lang="zh-TW" altLang="en-US" dirty="0">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3"/>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362967943"/>
              </p:ext>
            </p:extLst>
          </p:nvPr>
        </p:nvGraphicFramePr>
        <p:xfrm>
          <a:off x="215168" y="963882"/>
          <a:ext cx="8713663" cy="5798597"/>
        </p:xfrm>
        <a:graphic>
          <a:graphicData uri="http://schemas.openxmlformats.org/drawingml/2006/table">
            <a:tbl>
              <a:tblPr/>
              <a:tblGrid>
                <a:gridCol w="1296839">
                  <a:extLst>
                    <a:ext uri="{9D8B030D-6E8A-4147-A177-3AD203B41FA5}">
                      <a16:colId xmlns:a16="http://schemas.microsoft.com/office/drawing/2014/main" xmlns="" val="20000"/>
                    </a:ext>
                  </a:extLst>
                </a:gridCol>
                <a:gridCol w="6192688">
                  <a:extLst>
                    <a:ext uri="{9D8B030D-6E8A-4147-A177-3AD203B41FA5}">
                      <a16:colId xmlns:a16="http://schemas.microsoft.com/office/drawing/2014/main" xmlns="" val="20001"/>
                    </a:ext>
                  </a:extLst>
                </a:gridCol>
                <a:gridCol w="575948">
                  <a:extLst>
                    <a:ext uri="{9D8B030D-6E8A-4147-A177-3AD203B41FA5}">
                      <a16:colId xmlns:a16="http://schemas.microsoft.com/office/drawing/2014/main" xmlns="" val="20002"/>
                    </a:ext>
                  </a:extLst>
                </a:gridCol>
                <a:gridCol w="648188">
                  <a:extLst>
                    <a:ext uri="{9D8B030D-6E8A-4147-A177-3AD203B41FA5}">
                      <a16:colId xmlns:a16="http://schemas.microsoft.com/office/drawing/2014/main" xmlns=""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xmlns=""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服務學習滿</a:t>
                      </a:r>
                      <a:r>
                        <a:rPr kumimoji="0" lang="en-US" altLang="zh-TW" sz="1800" b="1" i="0" u="none" strike="noStrike" cap="none" normalizeH="0" baseline="0" dirty="0">
                          <a:ln>
                            <a:noFill/>
                          </a:ln>
                          <a:solidFill>
                            <a:srgbClr val="FF0000"/>
                          </a:solidFill>
                          <a:effectLst/>
                          <a:highlight>
                            <a:srgbClr val="FFFF00"/>
                          </a:highligh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僅</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及</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112</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學年度適用</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xmlns=""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8152" y="0"/>
            <a:ext cx="9135848" cy="865188"/>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53</a:t>
            </a:fld>
            <a:endParaRPr lang="zh-TW" altLang="en-US" dirty="0">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54</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chemeClr val="bg1"/>
                </a:solidFill>
              </a:rPr>
              <a:t>111</a:t>
            </a:r>
            <a:r>
              <a:rPr lang="zh-TW" altLang="en-US" sz="4400" dirty="0">
                <a:solidFill>
                  <a:schemeClr val="bg1"/>
                </a:solidFill>
              </a:rPr>
              <a:t>年五專免試入學超額比序說明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55</a:t>
            </a:fld>
            <a:endParaRPr lang="en-US" altLang="zh-TW"/>
          </a:p>
        </p:txBody>
      </p:sp>
      <p:graphicFrame>
        <p:nvGraphicFramePr>
          <p:cNvPr id="8" name="資料庫圖表 7"/>
          <p:cNvGraphicFramePr/>
          <p:nvPr>
            <p:extLst>
              <p:ext uri="{D42A27DB-BD31-4B8C-83A1-F6EECF244321}">
                <p14:modId xmlns:p14="http://schemas.microsoft.com/office/powerpoint/2010/main" val="1882918757"/>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56</a:t>
            </a:fld>
            <a:endParaRPr lang="en-US" altLang="zh-TW" dirty="0"/>
          </a:p>
        </p:txBody>
      </p:sp>
      <p:graphicFrame>
        <p:nvGraphicFramePr>
          <p:cNvPr id="6" name="資料庫圖表 5"/>
          <p:cNvGraphicFramePr/>
          <p:nvPr>
            <p:extLst>
              <p:ext uri="{D42A27DB-BD31-4B8C-83A1-F6EECF244321}">
                <p14:modId xmlns:p14="http://schemas.microsoft.com/office/powerpoint/2010/main" val="3224230539"/>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908720"/>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D04DCBDF-E526-4C89-89FC-5972934A7303}"/>
              </a:ext>
            </a:extLst>
          </p:cNvPr>
          <p:cNvSpPr/>
          <p:nvPr/>
        </p:nvSpPr>
        <p:spPr>
          <a:xfrm>
            <a:off x="467544" y="5759055"/>
            <a:ext cx="8244000"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57</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085017134"/>
              </p:ext>
            </p:extLst>
          </p:nvPr>
        </p:nvGraphicFramePr>
        <p:xfrm>
          <a:off x="467545" y="1484785"/>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xmlns="" val="20000"/>
                    </a:ext>
                  </a:extLst>
                </a:gridCol>
                <a:gridCol w="2013688">
                  <a:extLst>
                    <a:ext uri="{9D8B030D-6E8A-4147-A177-3AD203B41FA5}">
                      <a16:colId xmlns:a16="http://schemas.microsoft.com/office/drawing/2014/main" xmlns="" val="20001"/>
                    </a:ext>
                  </a:extLst>
                </a:gridCol>
                <a:gridCol w="1726018">
                  <a:extLst>
                    <a:ext uri="{9D8B030D-6E8A-4147-A177-3AD203B41FA5}">
                      <a16:colId xmlns:a16="http://schemas.microsoft.com/office/drawing/2014/main" xmlns="" val="20002"/>
                    </a:ext>
                  </a:extLst>
                </a:gridCol>
                <a:gridCol w="2753531">
                  <a:extLst>
                    <a:ext uri="{9D8B030D-6E8A-4147-A177-3AD203B41FA5}">
                      <a16:colId xmlns:a16="http://schemas.microsoft.com/office/drawing/2014/main" xmlns=""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400" kern="100" dirty="0">
                          <a:solidFill>
                            <a:schemeClr val="tx1"/>
                          </a:solidFill>
                          <a:effectLst/>
                          <a:latin typeface="微軟正黑體" pitchFamily="34" charset="-120"/>
                          <a:ea typeface="微軟正黑體" pitchFamily="34" charset="-120"/>
                        </a:rPr>
                        <a:t>術科項目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xmlns=""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100</a:t>
                      </a:r>
                      <a:r>
                        <a:rPr lang="en-US" sz="2800" kern="0" dirty="0">
                          <a:solidFill>
                            <a:srgbClr val="FF0000"/>
                          </a:solidFill>
                          <a:effectLst/>
                          <a:latin typeface="微軟正黑體" pitchFamily="34" charset="-120"/>
                          <a:ea typeface="微軟正黑體" pitchFamily="34" charset="-120"/>
                        </a:rPr>
                        <a:t> </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xmlns="" val="10001"/>
                  </a:ext>
                </a:extLst>
              </a:tr>
              <a:tr h="676029">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65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xmlns="" val="10002"/>
                  </a:ext>
                </a:extLst>
              </a:tr>
              <a:tr h="403803">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solidFill>
                            <a:srgbClr val="FF0000"/>
                          </a:solidFill>
                          <a:effectLst/>
                          <a:latin typeface="微軟正黑體" pitchFamily="34" charset="-120"/>
                          <a:ea typeface="微軟正黑體" pitchFamily="34" charset="-120"/>
                        </a:rPr>
                        <a:t>45</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xmlns=""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solidFill>
                            <a:srgbClr val="FF0000"/>
                          </a:solidFill>
                          <a:effectLst/>
                          <a:latin typeface="微軟正黑體" pitchFamily="34" charset="-120"/>
                          <a:ea typeface="微軟正黑體" pitchFamily="34" charset="-120"/>
                        </a:rPr>
                        <a:t>10</a:t>
                      </a:r>
                      <a:endParaRPr lang="zh-TW" sz="2800"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xmlns=""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7544" y="4725144"/>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58</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C00000"/>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3"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p:spPr>
      </p:pic>
      <p:pic>
        <p:nvPicPr>
          <p:cNvPr id="5" name="圖片 7"/>
          <p:cNvPicPr>
            <a:picLocks noChangeAspect="1"/>
          </p:cNvPicPr>
          <p:nvPr/>
        </p:nvPicPr>
        <p:blipFill>
          <a:blip r:embed="rId4"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p:spPr>
      </p:pic>
      <p:pic>
        <p:nvPicPr>
          <p:cNvPr id="6" name="圖片 1"/>
          <p:cNvPicPr>
            <a:picLocks noChangeAspect="1"/>
          </p:cNvPicPr>
          <p:nvPr/>
        </p:nvPicPr>
        <p:blipFill>
          <a:blip r:embed="rId5"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6</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262875167"/>
              </p:ext>
            </p:extLst>
          </p:nvPr>
        </p:nvGraphicFramePr>
        <p:xfrm>
          <a:off x="722312" y="1079680"/>
          <a:ext cx="7964488" cy="5290371"/>
        </p:xfrm>
        <a:graphic>
          <a:graphicData uri="http://schemas.openxmlformats.org/drawingml/2006/table">
            <a:tbl>
              <a:tblPr/>
              <a:tblGrid>
                <a:gridCol w="2052915">
                  <a:extLst>
                    <a:ext uri="{9D8B030D-6E8A-4147-A177-3AD203B41FA5}">
                      <a16:colId xmlns:a16="http://schemas.microsoft.com/office/drawing/2014/main" xmlns="" val="20000"/>
                    </a:ext>
                  </a:extLst>
                </a:gridCol>
                <a:gridCol w="1769695">
                  <a:extLst>
                    <a:ext uri="{9D8B030D-6E8A-4147-A177-3AD203B41FA5}">
                      <a16:colId xmlns:a16="http://schemas.microsoft.com/office/drawing/2014/main" xmlns="" val="20001"/>
                    </a:ext>
                  </a:extLst>
                </a:gridCol>
                <a:gridCol w="2147323">
                  <a:extLst>
                    <a:ext uri="{9D8B030D-6E8A-4147-A177-3AD203B41FA5}">
                      <a16:colId xmlns:a16="http://schemas.microsoft.com/office/drawing/2014/main" xmlns="" val="20002"/>
                    </a:ext>
                  </a:extLst>
                </a:gridCol>
                <a:gridCol w="101272">
                  <a:extLst>
                    <a:ext uri="{9D8B030D-6E8A-4147-A177-3AD203B41FA5}">
                      <a16:colId xmlns:a16="http://schemas.microsoft.com/office/drawing/2014/main" xmlns="" val="20003"/>
                    </a:ext>
                  </a:extLst>
                </a:gridCol>
                <a:gridCol w="1893283">
                  <a:extLst>
                    <a:ext uri="{9D8B030D-6E8A-4147-A177-3AD203B41FA5}">
                      <a16:colId xmlns:a16="http://schemas.microsoft.com/office/drawing/2014/main" xmlns="" val="20004"/>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111</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22</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xmlns=""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xmlns=""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7992" y="-13560"/>
            <a:ext cx="9136008" cy="994288"/>
          </a:xfrm>
          <a:solidFill>
            <a:schemeClr val="bg1">
              <a:lumMod val="75000"/>
            </a:schemeClr>
          </a:solidFill>
        </p:spPr>
        <p:txBody>
          <a:bodyPr>
            <a:noAutofit/>
            <a:scene3d>
              <a:camera prst="orthographicFront"/>
              <a:lightRig rig="soft" dir="t">
                <a:rot lat="0" lon="0" rev="15600000"/>
              </a:lightRig>
            </a:scene3d>
            <a:sp3d extrusionH="57150" prstMaterial="softEdge">
              <a:bevelT w="25400" h="38100"/>
            </a:sp3d>
          </a:bodyPr>
          <a:lstStyle/>
          <a:p>
            <a:pPr algn="ctr">
              <a:defRPr/>
            </a:pPr>
            <a:r>
              <a:rPr lang="zh-TW" altLang="en-US"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普通</a:t>
            </a:r>
            <a:r>
              <a:rPr lang="zh-TW" altLang="zh-TW"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1308509056"/>
              </p:ext>
            </p:extLst>
          </p:nvPr>
        </p:nvGraphicFramePr>
        <p:xfrm>
          <a:off x="1248227" y="1451429"/>
          <a:ext cx="6780156" cy="3506379"/>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xmlns="" val="20000"/>
                    </a:ext>
                  </a:extLst>
                </a:gridCol>
                <a:gridCol w="3390078">
                  <a:extLst>
                    <a:ext uri="{9D8B030D-6E8A-4147-A177-3AD203B41FA5}">
                      <a16:colId xmlns:a16="http://schemas.microsoft.com/office/drawing/2014/main" xmlns=""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xmlns=""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xmlns=""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xmlns=""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xmlns="" val="10003"/>
                  </a:ext>
                </a:extLst>
              </a:tr>
              <a:tr h="246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xmlns=""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xmlns=""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60</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4"/>
            <a:ext cx="9144000" cy="852846"/>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sp>
        <p:nvSpPr>
          <p:cNvPr id="4" name="投影片編號版面配置區 3"/>
          <p:cNvSpPr>
            <a:spLocks noGrp="1"/>
          </p:cNvSpPr>
          <p:nvPr>
            <p:ph type="sldNum" sz="quarter" idx="12"/>
          </p:nvPr>
        </p:nvSpPr>
        <p:spPr/>
        <p:txBody>
          <a:bodyPr/>
          <a:lstStyle/>
          <a:p>
            <a:fld id="{F0E1BA0A-8B3C-4B95-B02E-65E8A509A036}" type="slidenum">
              <a:rPr lang="zh-TW" altLang="en-US" smtClean="0"/>
              <a:pPr/>
              <a:t>61</a:t>
            </a:fld>
            <a:endParaRPr lang="zh-TW" altLang="en-US"/>
          </a:p>
        </p:txBody>
      </p:sp>
      <p:sp>
        <p:nvSpPr>
          <p:cNvPr id="6" name="文字方塊 5"/>
          <p:cNvSpPr txBox="1"/>
          <p:nvPr/>
        </p:nvSpPr>
        <p:spPr>
          <a:xfrm>
            <a:off x="612332" y="5940851"/>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graphicFrame>
        <p:nvGraphicFramePr>
          <p:cNvPr id="10" name="表格 9">
            <a:extLst>
              <a:ext uri="{FF2B5EF4-FFF2-40B4-BE49-F238E27FC236}">
                <a16:creationId xmlns:a16="http://schemas.microsoft.com/office/drawing/2014/main" xmlns="" id="{D0295CBA-EE73-4782-9C6A-94C812235636}"/>
              </a:ext>
            </a:extLst>
          </p:cNvPr>
          <p:cNvGraphicFramePr>
            <a:graphicFrameLocks noGrp="1"/>
          </p:cNvGraphicFramePr>
          <p:nvPr>
            <p:extLst>
              <p:ext uri="{D42A27DB-BD31-4B8C-83A1-F6EECF244321}">
                <p14:modId xmlns:p14="http://schemas.microsoft.com/office/powerpoint/2010/main" val="2727245239"/>
              </p:ext>
            </p:extLst>
          </p:nvPr>
        </p:nvGraphicFramePr>
        <p:xfrm>
          <a:off x="457200" y="1388298"/>
          <a:ext cx="8229600" cy="3551555"/>
        </p:xfrm>
        <a:graphic>
          <a:graphicData uri="http://schemas.openxmlformats.org/drawingml/2006/table">
            <a:tbl>
              <a:tblPr firstRow="1" bandRow="1"/>
              <a:tblGrid>
                <a:gridCol w="1333500">
                  <a:extLst>
                    <a:ext uri="{9D8B030D-6E8A-4147-A177-3AD203B41FA5}">
                      <a16:colId xmlns:a16="http://schemas.microsoft.com/office/drawing/2014/main" xmlns="" val="2463312088"/>
                    </a:ext>
                  </a:extLst>
                </a:gridCol>
                <a:gridCol w="1295400">
                  <a:extLst>
                    <a:ext uri="{9D8B030D-6E8A-4147-A177-3AD203B41FA5}">
                      <a16:colId xmlns:a16="http://schemas.microsoft.com/office/drawing/2014/main" xmlns="" val="3029309090"/>
                    </a:ext>
                  </a:extLst>
                </a:gridCol>
                <a:gridCol w="5600700">
                  <a:extLst>
                    <a:ext uri="{9D8B030D-6E8A-4147-A177-3AD203B41FA5}">
                      <a16:colId xmlns:a16="http://schemas.microsoft.com/office/drawing/2014/main" xmlns=""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xmlns=""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1189820014"/>
                  </a:ext>
                </a:extLst>
              </a:tr>
              <a:tr h="582930">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189543240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資訊應用、商業服務、應用英語、應用日語、多媒體製作</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xmlns="" val="646125813"/>
                  </a:ext>
                </a:extLst>
              </a:tr>
              <a:tr h="595630">
                <a:tc>
                  <a:txBody>
                    <a:bodyPr/>
                    <a:lstStyle/>
                    <a:p>
                      <a:pPr marL="36830" marR="36830" algn="ctr">
                        <a:spcAft>
                          <a:spcPts val="0"/>
                        </a:spcAft>
                      </a:pPr>
                      <a:r>
                        <a:rPr lang="zh-TW" sz="24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xmlns=""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xmlns="" val="2781754277"/>
                  </a:ext>
                </a:extLst>
              </a:tr>
            </a:tbl>
          </a:graphicData>
        </a:graphic>
      </p:graphicFrame>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563"/>
            <a:ext cx="9144000" cy="880090"/>
          </a:xfrm>
          <a:solidFill>
            <a:schemeClr val="bg1">
              <a:lumMod val="85000"/>
            </a:schemeClr>
          </a:solidFill>
        </p:spPr>
        <p:txBody>
          <a:bodyPr>
            <a:normAutofit fontScale="90000"/>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91+2</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62</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xmlns="" id="{A328985E-A456-448F-93D5-F26488F8E671}"/>
              </a:ext>
            </a:extLst>
          </p:cNvPr>
          <p:cNvGraphicFramePr>
            <a:graphicFrameLocks noGrp="1"/>
          </p:cNvGraphicFramePr>
          <p:nvPr>
            <p:extLst>
              <p:ext uri="{D42A27DB-BD31-4B8C-83A1-F6EECF244321}">
                <p14:modId xmlns:p14="http://schemas.microsoft.com/office/powerpoint/2010/main" val="4220390790"/>
              </p:ext>
            </p:extLst>
          </p:nvPr>
        </p:nvGraphicFramePr>
        <p:xfrm>
          <a:off x="179512" y="1196751"/>
          <a:ext cx="8712970" cy="5400601"/>
        </p:xfrm>
        <a:graphic>
          <a:graphicData uri="http://schemas.openxmlformats.org/drawingml/2006/table">
            <a:tbl>
              <a:tblPr/>
              <a:tblGrid>
                <a:gridCol w="443031">
                  <a:extLst>
                    <a:ext uri="{9D8B030D-6E8A-4147-A177-3AD203B41FA5}">
                      <a16:colId xmlns:a16="http://schemas.microsoft.com/office/drawing/2014/main" xmlns="" val="1159431762"/>
                    </a:ext>
                  </a:extLst>
                </a:gridCol>
                <a:gridCol w="1624452">
                  <a:extLst>
                    <a:ext uri="{9D8B030D-6E8A-4147-A177-3AD203B41FA5}">
                      <a16:colId xmlns:a16="http://schemas.microsoft.com/office/drawing/2014/main" xmlns="" val="2092572748"/>
                    </a:ext>
                  </a:extLst>
                </a:gridCol>
                <a:gridCol w="6645487">
                  <a:extLst>
                    <a:ext uri="{9D8B030D-6E8A-4147-A177-3AD203B41FA5}">
                      <a16:colId xmlns:a16="http://schemas.microsoft.com/office/drawing/2014/main" xmlns="" val="4278873488"/>
                    </a:ext>
                  </a:extLst>
                </a:gridCol>
              </a:tblGrid>
              <a:tr h="353200">
                <a:tc>
                  <a:txBody>
                    <a:bodyPr/>
                    <a:lstStyle/>
                    <a:p>
                      <a:endParaRPr lang="zh-TW" sz="2000" kern="100">
                        <a:effectLst/>
                        <a:latin typeface="Calibri" panose="020F0502020204030204" pitchFamily="34" charset="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xmlns="" val="4153847180"/>
                  </a:ext>
                </a:extLst>
              </a:tr>
              <a:tr h="913102">
                <a:tc rowSpan="5">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工業類</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713585321"/>
                  </a:ext>
                </a:extLst>
              </a:tr>
              <a:tr h="8166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動力機械群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汽車科、重機科、飛機修護科、動力機械科、農業機械科、軌道車輛科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90905585"/>
                  </a:ext>
                </a:extLst>
              </a:tr>
              <a:tr h="766270">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電機與電子群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電機類：電機科、控制科、冷凍空調科、電機空調科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資電類：電子科、資訊科、航空電子科、電子通信科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88586400"/>
                  </a:ext>
                </a:extLst>
              </a:tr>
              <a:tr h="5782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化工群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化工科、紡織科、染整科、環境檢驗科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2672231883"/>
                  </a:ext>
                </a:extLst>
              </a:tr>
              <a:tr h="443523">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土木與建築群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土木科、建築科、消防工程科、空間測繪科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xmlns="" val="3055553570"/>
                  </a:ext>
                </a:extLst>
              </a:tr>
              <a:tr h="1176494">
                <a:tc rowSpan="2">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商業類</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商業管理群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電競經營科</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(107</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年起試辦</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573937107"/>
                  </a:ext>
                </a:extLst>
              </a:tr>
              <a:tr h="353200">
                <a:tc vMerge="1">
                  <a:txBody>
                    <a:bodyPr/>
                    <a:lstStyle/>
                    <a:p>
                      <a:endParaRPr lang="zh-TW" altLang="en-US"/>
                    </a:p>
                  </a:txBody>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外語群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應用英語科、應用日文科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032237827"/>
                  </a:ext>
                </a:extLst>
              </a:tr>
            </a:tbl>
          </a:graphicData>
        </a:graphic>
      </p:graphicFrame>
      <p:sp>
        <p:nvSpPr>
          <p:cNvPr id="7" name="Rectangle 2"/>
          <p:cNvSpPr txBox="1">
            <a:spLocks noChangeArrowheads="1"/>
          </p:cNvSpPr>
          <p:nvPr/>
        </p:nvSpPr>
        <p:spPr bwMode="auto">
          <a:xfrm>
            <a:off x="0" y="0"/>
            <a:ext cx="9144000" cy="831626"/>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72B9E463-E03A-4C5D-91C9-43B53B41415D}"/>
              </a:ext>
            </a:extLst>
          </p:cNvPr>
          <p:cNvGraphicFramePr>
            <a:graphicFrameLocks noGrp="1"/>
          </p:cNvGraphicFramePr>
          <p:nvPr>
            <p:extLst>
              <p:ext uri="{D42A27DB-BD31-4B8C-83A1-F6EECF244321}">
                <p14:modId xmlns:p14="http://schemas.microsoft.com/office/powerpoint/2010/main" val="3997209907"/>
              </p:ext>
            </p:extLst>
          </p:nvPr>
        </p:nvGraphicFramePr>
        <p:xfrm>
          <a:off x="247276" y="895106"/>
          <a:ext cx="8640960" cy="5627966"/>
        </p:xfrm>
        <a:graphic>
          <a:graphicData uri="http://schemas.openxmlformats.org/drawingml/2006/table">
            <a:tbl>
              <a:tblPr/>
              <a:tblGrid>
                <a:gridCol w="461357">
                  <a:extLst>
                    <a:ext uri="{9D8B030D-6E8A-4147-A177-3AD203B41FA5}">
                      <a16:colId xmlns:a16="http://schemas.microsoft.com/office/drawing/2014/main" xmlns="" val="2871439505"/>
                    </a:ext>
                  </a:extLst>
                </a:gridCol>
                <a:gridCol w="1307035">
                  <a:extLst>
                    <a:ext uri="{9D8B030D-6E8A-4147-A177-3AD203B41FA5}">
                      <a16:colId xmlns:a16="http://schemas.microsoft.com/office/drawing/2014/main" xmlns="" val="2753009322"/>
                    </a:ext>
                  </a:extLst>
                </a:gridCol>
                <a:gridCol w="6872568">
                  <a:extLst>
                    <a:ext uri="{9D8B030D-6E8A-4147-A177-3AD203B41FA5}">
                      <a16:colId xmlns:a16="http://schemas.microsoft.com/office/drawing/2014/main" xmlns="" val="2772314902"/>
                    </a:ext>
                  </a:extLst>
                </a:gridCol>
              </a:tblGrid>
              <a:tr h="405041">
                <a:tc>
                  <a:txBody>
                    <a:bodyPr/>
                    <a:lstStyle/>
                    <a:p>
                      <a:endParaRPr lang="zh-TW" sz="2400" kern="100" dirty="0">
                        <a:effectLst/>
                        <a:latin typeface="Calibri" panose="020F0502020204030204" pitchFamily="34" charset="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ct val="800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ts val="17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xmlns="" val="1029477145"/>
                  </a:ext>
                </a:extLst>
              </a:tr>
              <a:tr h="581714">
                <a:tc rowSpan="2">
                  <a:txBody>
                    <a:bodyPr/>
                    <a:lstStyle/>
                    <a:p>
                      <a:pPr algn="ctr" fontAlgn="base">
                        <a:lnSpc>
                          <a:spcPct val="80000"/>
                        </a:lnSpc>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農業類</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農場經營科、園藝科、森林科、野生動物保育科、造園科、畜產保健科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1975952586"/>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食品群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食品加工科、食品科、水產食品科、烘焙科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3983187793"/>
                  </a:ext>
                </a:extLst>
              </a:tr>
              <a:tr h="581714">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家事類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家政群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家政科、服裝科、幼兒保育科、美容科、時尚模特兒科、流行服飾科、時尚造型科、</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照顧服務科</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(96</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年起試辦</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8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1858875563"/>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餐旅群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餐飲管理科、觀光事業科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985056657"/>
                  </a:ext>
                </a:extLst>
              </a:tr>
              <a:tr h="509869">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海事水產類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輪機科、航海科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2462931787"/>
                  </a:ext>
                </a:extLst>
              </a:tr>
              <a:tr h="9601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水產群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水產養殖科、漁業科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95643443"/>
                  </a:ext>
                </a:extLst>
              </a:tr>
              <a:tr h="846725">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藝術與設計類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fontAlgn="base">
                        <a:lnSpc>
                          <a:spcPct val="80000"/>
                        </a:lnSpc>
                        <a:spcAft>
                          <a:spcPts val="0"/>
                        </a:spcAft>
                      </a:pPr>
                      <a:r>
                        <a:rPr lang="zh-TW" sz="2000" kern="0" dirty="0">
                          <a:effectLst/>
                          <a:latin typeface="Arial" panose="020B0604020202020204" pitchFamily="34" charset="0"/>
                          <a:ea typeface="新細明體" panose="02020500000000000000" pitchFamily="18" charset="-120"/>
                          <a:cs typeface="Arial" panose="020B0604020202020204" pitchFamily="34" charset="0"/>
                        </a:rPr>
                        <a:t>設計群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0" dirty="0">
                          <a:effectLst/>
                          <a:latin typeface="Arial" panose="020B0604020202020204" pitchFamily="34" charset="0"/>
                          <a:ea typeface="新細明體" panose="02020500000000000000" pitchFamily="18"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xmlns="" val="3236175197"/>
                  </a:ext>
                </a:extLst>
              </a:tr>
              <a:tr h="905942">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xmlns="" val="1576512005"/>
                  </a:ext>
                </a:extLst>
              </a:tr>
            </a:tbl>
          </a:graphicData>
        </a:graphic>
      </p:graphicFrame>
      <p:sp>
        <p:nvSpPr>
          <p:cNvPr id="17442" name="文字方塊 4"/>
          <p:cNvSpPr txBox="1">
            <a:spLocks noChangeArrowheads="1"/>
          </p:cNvSpPr>
          <p:nvPr/>
        </p:nvSpPr>
        <p:spPr bwMode="auto">
          <a:xfrm>
            <a:off x="1102243" y="64579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8488" y="-10120"/>
            <a:ext cx="9152488" cy="774824"/>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999065"/>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111</a:t>
            </a:r>
            <a:r>
              <a:rPr lang="zh-TW" altLang="en-US" sz="4000" b="1" dirty="0">
                <a:solidFill>
                  <a:srgbClr val="7030A0"/>
                </a:solidFill>
                <a:latin typeface="微軟正黑體" pitchFamily="34" charset="-120"/>
                <a:ea typeface="微軟正黑體" pitchFamily="34" charset="-120"/>
              </a:rPr>
              <a:t>年</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xmlns=""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r>
                        <a:rPr lang="en-US" altLang="zh-TW" sz="2400" b="1" u="none" dirty="0">
                          <a:latin typeface="微軟正黑體" pitchFamily="34" charset="-120"/>
                          <a:ea typeface="微軟正黑體" pitchFamily="34" charset="-120"/>
                        </a:rPr>
                        <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xmlns=""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xmlns=""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xmlns=""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xmlns=""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xmlns=""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r>
                        <a:rPr lang="en-US" altLang="zh-TW" sz="2400" b="1" u="none" dirty="0">
                          <a:solidFill>
                            <a:schemeClr val="tx1"/>
                          </a:solidFill>
                          <a:latin typeface="微軟正黑體" pitchFamily="34" charset="-120"/>
                          <a:ea typeface="微軟正黑體" pitchFamily="34" charset="-120"/>
                        </a:rPr>
                        <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xmlns=""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xmlns=""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952" y="4850"/>
            <a:ext cx="9111048" cy="915972"/>
          </a:xfrm>
          <a:solidFill>
            <a:schemeClr val="accent2">
              <a:lumMod val="20000"/>
              <a:lumOff val="80000"/>
            </a:schemeClr>
          </a:solidFill>
        </p:spPr>
        <p:txBody>
          <a:bodyPr>
            <a:normAutofit fontScale="90000"/>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xmlns=""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xmlns=""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068651253"/>
              </p:ext>
            </p:extLst>
          </p:nvPr>
        </p:nvGraphicFramePr>
        <p:xfrm>
          <a:off x="251520" y="3933056"/>
          <a:ext cx="4968552" cy="563815"/>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xmlns=""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4129478516"/>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xmlns=""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xmlns=""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xmlns=""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xmlns=""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xmlns=""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032" y="0"/>
            <a:ext cx="9123968" cy="836712"/>
          </a:xfrm>
          <a:solidFill>
            <a:schemeClr val="accent2">
              <a:lumMod val="20000"/>
              <a:lumOff val="80000"/>
            </a:schemeClr>
          </a:solidFill>
        </p:spPr>
        <p:txBody>
          <a:bodyPr>
            <a:normAutofit/>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xmlns=""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xmlns=""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xmlns=""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xmlns=""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xmlns=""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xmlns=""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xmlns=""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r>
              <a:rPr lang="en-US" altLang="zh-TW" sz="2000" b="1" dirty="0">
                <a:latin typeface="微軟正黑體" pitchFamily="34" charset="-120"/>
                <a:ea typeface="微軟正黑體" pitchFamily="34" charset="-120"/>
              </a:rPr>
              <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800355198"/>
              </p:ext>
            </p:extLst>
          </p:nvPr>
        </p:nvGraphicFramePr>
        <p:xfrm>
          <a:off x="119088" y="831184"/>
          <a:ext cx="8928991" cy="6026816"/>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xmlns="" val="20000"/>
                    </a:ext>
                  </a:extLst>
                </a:gridCol>
                <a:gridCol w="811726">
                  <a:extLst>
                    <a:ext uri="{9D8B030D-6E8A-4147-A177-3AD203B41FA5}">
                      <a16:colId xmlns:a16="http://schemas.microsoft.com/office/drawing/2014/main" xmlns="" val="20001"/>
                    </a:ext>
                  </a:extLst>
                </a:gridCol>
                <a:gridCol w="7674505">
                  <a:extLst>
                    <a:ext uri="{9D8B030D-6E8A-4147-A177-3AD203B41FA5}">
                      <a16:colId xmlns:a16="http://schemas.microsoft.com/office/drawing/2014/main" xmlns="" val="20002"/>
                    </a:ext>
                  </a:extLst>
                </a:gridCol>
              </a:tblGrid>
              <a:tr h="389610">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0"/>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士林校區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sz="1600" b="0" u="none" kern="0" dirty="0">
                          <a:solidFill>
                            <a:schemeClr val="tx1"/>
                          </a:solidFill>
                          <a:effectLst/>
                          <a:latin typeface="微軟正黑體" panose="020B0604030504040204" pitchFamily="34" charset="-120"/>
                          <a:ea typeface="微軟正黑體" panose="020B0604030504040204" pitchFamily="34" charset="-120"/>
                        </a:rPr>
                        <a:t/>
                      </a:r>
                      <a:br>
                        <a:rPr lang="en-US" sz="1600" b="0" u="none" kern="0" dirty="0">
                          <a:solidFill>
                            <a:schemeClr val="tx1"/>
                          </a:solidFill>
                          <a:effectLst/>
                          <a:latin typeface="微軟正黑體" panose="020B0604030504040204" pitchFamily="34" charset="-120"/>
                          <a:ea typeface="微軟正黑體" panose="020B0604030504040204" pitchFamily="34" charset="-120"/>
                        </a:rPr>
                      </a:b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康寧大學</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台北校區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關渡校區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、醒吾科技大學、</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宏國</a:t>
                      </a:r>
                      <a:r>
                        <a:rPr lang="zh-TW" sz="1600" b="0"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南亞技術學院</a:t>
                      </a:r>
                      <a:r>
                        <a:rPr lang="zh-TW" sz="1600" b="0"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0"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xmlns=""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新竹縣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敏實</a:t>
                      </a:r>
                      <a:r>
                        <a:rPr lang="zh-TW"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7"/>
                  </a:ext>
                </a:extLst>
              </a:tr>
              <a:tr h="230789">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國立虎尾科技大學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1"/>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大同技術學院、崇仁醫護管理專科學校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南臺科技大學、嘉南藥理大學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3"/>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
                      </a:r>
                      <a:br>
                        <a:rPr lang="en-US" altLang="zh-TW" sz="1600" b="0" u="none" kern="0" dirty="0">
                          <a:solidFill>
                            <a:schemeClr val="tx1"/>
                          </a:solidFill>
                          <a:effectLst/>
                          <a:latin typeface="微軟正黑體" panose="020B0604030504040204" pitchFamily="34" charset="-120"/>
                          <a:ea typeface="微軟正黑體" panose="020B0604030504040204" pitchFamily="34" charset="-120"/>
                        </a:rPr>
                      </a:br>
                      <a:r>
                        <a:rPr lang="zh-TW" sz="1600" b="0"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國立高雄科技大學、正修科技大學、高苑科技大學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xmlns=""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68</a:t>
            </a:fld>
            <a:endParaRPr lang="zh-TW" altLang="en-US">
              <a:solidFill>
                <a:prstClr val="black">
                  <a:tint val="75000"/>
                </a:prstClr>
              </a:solidFill>
            </a:endParaRPr>
          </a:p>
        </p:txBody>
      </p:sp>
      <p:sp>
        <p:nvSpPr>
          <p:cNvPr id="6" name="標題 1"/>
          <p:cNvSpPr txBox="1">
            <a:spLocks/>
          </p:cNvSpPr>
          <p:nvPr/>
        </p:nvSpPr>
        <p:spPr bwMode="auto">
          <a:xfrm>
            <a:off x="23168" y="-1"/>
            <a:ext cx="9120832" cy="764705"/>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4"/>
            <a:ext cx="9144000" cy="1014275"/>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xmlns="" id="{CB39F35E-394D-4306-B0A0-3DF7E2E53344}"/>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903542027"/>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xmlns="" val="20000"/>
                    </a:ext>
                  </a:extLst>
                </a:gridCol>
                <a:gridCol w="1650502">
                  <a:extLst>
                    <a:ext uri="{9D8B030D-6E8A-4147-A177-3AD203B41FA5}">
                      <a16:colId xmlns:a16="http://schemas.microsoft.com/office/drawing/2014/main" xmlns="" val="20001"/>
                    </a:ext>
                  </a:extLst>
                </a:gridCol>
                <a:gridCol w="1650502">
                  <a:extLst>
                    <a:ext uri="{9D8B030D-6E8A-4147-A177-3AD203B41FA5}">
                      <a16:colId xmlns:a16="http://schemas.microsoft.com/office/drawing/2014/main" xmlns="" val="20002"/>
                    </a:ext>
                  </a:extLst>
                </a:gridCol>
                <a:gridCol w="3372764">
                  <a:extLst>
                    <a:ext uri="{9D8B030D-6E8A-4147-A177-3AD203B41FA5}">
                      <a16:colId xmlns:a16="http://schemas.microsoft.com/office/drawing/2014/main" xmlns="" val="20003"/>
                    </a:ext>
                  </a:extLst>
                </a:gridCol>
              </a:tblGrid>
              <a:tr h="603035">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xmlns=""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xmlns=""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71</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72</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73</a:t>
            </a:fld>
            <a:endParaRPr kumimoji="0" lang="en-US" altLang="zh-TW">
              <a:solidFill>
                <a:srgbClr val="FFFFFF"/>
              </a:solidFill>
              <a:latin typeface="Century Schoolbook" pitchFamily="18" charset="0"/>
            </a:endParaRPr>
          </a:p>
        </p:txBody>
      </p:sp>
      <p:sp>
        <p:nvSpPr>
          <p:cNvPr id="12" name="圓角矩形 11"/>
          <p:cNvSpPr/>
          <p:nvPr/>
        </p:nvSpPr>
        <p:spPr>
          <a:xfrm>
            <a:off x="13216" y="13752"/>
            <a:ext cx="9130784" cy="822905"/>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897788451"/>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701821071"/>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xmlns=""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xmlns=""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xmlns=""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74</a:t>
            </a:fld>
            <a:endParaRPr lang="en-US" altLang="zh-TW"/>
          </a:p>
        </p:txBody>
      </p:sp>
      <p:pic>
        <p:nvPicPr>
          <p:cNvPr id="6" name="圖片 5">
            <a:extLst>
              <a:ext uri="{FF2B5EF4-FFF2-40B4-BE49-F238E27FC236}">
                <a16:creationId xmlns:a16="http://schemas.microsoft.com/office/drawing/2014/main" xmlns=""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xmlns="" id="{A4CD09C8-A634-4D43-B906-7CD7039EFFE0}"/>
              </a:ext>
            </a:extLst>
          </p:cNvPr>
          <p:cNvSpPr/>
          <p:nvPr/>
        </p:nvSpPr>
        <p:spPr>
          <a:xfrm>
            <a:off x="13216" y="13752"/>
            <a:ext cx="9130784" cy="897471"/>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spTree>
    <p:extLst>
      <p:ext uri="{BB962C8B-B14F-4D97-AF65-F5344CB8AC3E}">
        <p14:creationId xmlns:p14="http://schemas.microsoft.com/office/powerpoint/2010/main" val="743773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 y="0"/>
            <a:ext cx="9144000" cy="784555"/>
          </a:xfrm>
          <a:prstGeom prst="rect">
            <a:avLst/>
          </a:prstGeom>
          <a:blipFill>
            <a:blip r:embed="rId2"/>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75</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76</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xmlns="" id="{F259CB41-EF04-4259-A630-88AD194FFB9C}"/>
              </a:ext>
            </a:extLst>
          </p:cNvPr>
          <p:cNvSpPr txBox="1">
            <a:spLocks noChangeArrowheads="1"/>
          </p:cNvSpPr>
          <p:nvPr/>
        </p:nvSpPr>
        <p:spPr bwMode="auto">
          <a:xfrm>
            <a:off x="-1" y="0"/>
            <a:ext cx="9144000" cy="784555"/>
          </a:xfrm>
          <a:prstGeom prst="rect">
            <a:avLst/>
          </a:prstGeom>
          <a:blipFill>
            <a:blip r:embed="rId5"/>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生涯金三角</a:t>
            </a:r>
            <a:endParaRPr kumimoji="0" lang="en-US" altLang="zh-TW" sz="4400" dirty="0">
              <a:solidFill>
                <a:srgbClr val="C00000"/>
              </a:solidFill>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77</a:t>
            </a:fld>
            <a:endParaRPr lang="zh-TW" altLang="en-US">
              <a:solidFill>
                <a:prstClr val="black">
                  <a:tint val="75000"/>
                </a:prstClr>
              </a:solidFill>
            </a:endParaRPr>
          </a:p>
        </p:txBody>
      </p:sp>
      <p:sp>
        <p:nvSpPr>
          <p:cNvPr id="16" name="圓角矩形 15"/>
          <p:cNvSpPr/>
          <p:nvPr/>
        </p:nvSpPr>
        <p:spPr>
          <a:xfrm>
            <a:off x="-1" y="20655"/>
            <a:ext cx="9132565" cy="89400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110</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1</a:t>
            </a:r>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個</a:t>
            </a:r>
            <a:endParaRPr lang="en-US" altLang="zh-TW" sz="2400" b="1" dirty="0">
              <a:solidFill>
                <a:srgbClr val="FF0000"/>
              </a:solidFill>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54.44%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79.43%</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87.29%</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98.4</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2147392" y="1607063"/>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未錄取者請留意</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00801703"/>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78</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592044161"/>
              </p:ext>
            </p:extLst>
          </p:nvPr>
        </p:nvGraphicFramePr>
        <p:xfrm>
          <a:off x="-22984" y="-18032"/>
          <a:ext cx="9491528" cy="193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265799870"/>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xmlns=""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2746793644"/>
              </p:ext>
            </p:extLst>
          </p:nvPr>
        </p:nvGraphicFramePr>
        <p:xfrm>
          <a:off x="0" y="0"/>
          <a:ext cx="91440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2009079"/>
            <a:ext cx="8568952" cy="41764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252516880"/>
              </p:ext>
            </p:extLst>
          </p:nvPr>
        </p:nvGraphicFramePr>
        <p:xfrm>
          <a:off x="0" y="-99392"/>
          <a:ext cx="9144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xmlns="" id="{25266E15-04EF-49B8-ADE2-92F2EA7F7AD7}"/>
              </a:ext>
            </a:extLst>
          </p:cNvPr>
          <p:cNvPicPr>
            <a:picLocks noChangeAspect="1"/>
          </p:cNvPicPr>
          <p:nvPr/>
        </p:nvPicPr>
        <p:blipFill>
          <a:blip r:embed="rId7"/>
          <a:stretch>
            <a:fillRect/>
          </a:stretch>
        </p:blipFill>
        <p:spPr>
          <a:xfrm>
            <a:off x="211024" y="211892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82</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aphicFrame>
        <p:nvGraphicFramePr>
          <p:cNvPr id="36" name="資料庫圖表 35">
            <a:extLst>
              <a:ext uri="{FF2B5EF4-FFF2-40B4-BE49-F238E27FC236}">
                <a16:creationId xmlns:a16="http://schemas.microsoft.com/office/drawing/2014/main" xmlns="" id="{759F209B-BA86-492E-8256-DF57106A08B2}"/>
              </a:ext>
            </a:extLst>
          </p:cNvPr>
          <p:cNvGraphicFramePr/>
          <p:nvPr>
            <p:extLst>
              <p:ext uri="{D42A27DB-BD31-4B8C-83A1-F6EECF244321}">
                <p14:modId xmlns:p14="http://schemas.microsoft.com/office/powerpoint/2010/main" val="513440005"/>
              </p:ext>
            </p:extLst>
          </p:nvPr>
        </p:nvGraphicFramePr>
        <p:xfrm>
          <a:off x="21632" y="-5941"/>
          <a:ext cx="91440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079870892"/>
              </p:ext>
            </p:extLst>
          </p:nvPr>
        </p:nvGraphicFramePr>
        <p:xfrm>
          <a:off x="0" y="4222"/>
          <a:ext cx="9082336" cy="162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83</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xmlns=""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xmlns=""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xmlns=""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r>
                <a:rPr lang="en-US" altLang="zh-TW" sz="4000" b="1" dirty="0">
                  <a:latin typeface="微軟正黑體" pitchFamily="34" charset="-120"/>
                  <a:ea typeface="微軟正黑體" pitchFamily="34" charset="-120"/>
                </a:rPr>
                <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87793299"/>
              </p:ext>
            </p:extLst>
          </p:nvPr>
        </p:nvGraphicFramePr>
        <p:xfrm>
          <a:off x="251520" y="1536858"/>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tblGrid>
              <a:tr h="420166">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xmlns="" val="10000"/>
                  </a:ext>
                </a:extLst>
              </a:tr>
              <a:tr h="420166">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成功大學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420166">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420166">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420166">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420166">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交通大學</a:t>
                      </a:r>
                    </a:p>
                  </a:txBody>
                  <a:tcPr anchor="ctr"/>
                </a:tc>
                <a:extLst>
                  <a:ext uri="{0D108BD9-81ED-4DB2-BD59-A6C34878D82A}">
                    <a16:rowId xmlns:a16="http://schemas.microsoft.com/office/drawing/2014/main" xmlns="" val="10005"/>
                  </a:ext>
                </a:extLst>
              </a:tr>
              <a:tr h="420166">
                <a:tc>
                  <a:txBody>
                    <a:bodyPr/>
                    <a:lstStyle/>
                    <a:p>
                      <a:pPr algn="ctr" latinLnBrk="1"/>
                      <a:r>
                        <a:rPr lang="en-US" altLang="zh-TW" sz="2200" dirty="0">
                          <a:effectLst/>
                          <a:latin typeface="微軟正黑體" pitchFamily="34" charset="-120"/>
                          <a:ea typeface="微軟正黑體" pitchFamily="34" charset="-120"/>
                        </a:rPr>
                        <a:t>6</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xmlns="" val="10006"/>
                  </a:ext>
                </a:extLst>
              </a:tr>
              <a:tr h="420166">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臺北科技大學</a:t>
                      </a:r>
                    </a:p>
                  </a:txBody>
                  <a:tcPr anchor="ctr"/>
                </a:tc>
                <a:extLst>
                  <a:ext uri="{0D108BD9-81ED-4DB2-BD59-A6C34878D82A}">
                    <a16:rowId xmlns:a16="http://schemas.microsoft.com/office/drawing/2014/main" xmlns="" val="10007"/>
                  </a:ext>
                </a:extLst>
              </a:tr>
              <a:tr h="420166">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中央大學</a:t>
                      </a:r>
                    </a:p>
                  </a:txBody>
                  <a:tcPr anchor="ctr"/>
                </a:tc>
                <a:extLst>
                  <a:ext uri="{0D108BD9-81ED-4DB2-BD59-A6C34878D82A}">
                    <a16:rowId xmlns:a16="http://schemas.microsoft.com/office/drawing/2014/main" xmlns="" val="10008"/>
                  </a:ext>
                </a:extLst>
              </a:tr>
              <a:tr h="492256">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中正大學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420166">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高雄科技大學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sp>
        <p:nvSpPr>
          <p:cNvPr id="4" name="矩形 3"/>
          <p:cNvSpPr/>
          <p:nvPr/>
        </p:nvSpPr>
        <p:spPr>
          <a:xfrm>
            <a:off x="6588224" y="2016382"/>
            <a:ext cx="2071058"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企業重視實務能力，加強產學鏈結，縮減學用落差。</a:t>
            </a:r>
            <a:endParaRPr lang="en-US" altLang="zh-TW" sz="2400"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企業求才首重「學習力」與「應變力」。</a:t>
            </a:r>
          </a:p>
        </p:txBody>
      </p:sp>
      <p:sp>
        <p:nvSpPr>
          <p:cNvPr id="17" name="文字方塊 16"/>
          <p:cNvSpPr txBox="1"/>
          <p:nvPr/>
        </p:nvSpPr>
        <p:spPr>
          <a:xfrm>
            <a:off x="4631903" y="6372036"/>
            <a:ext cx="2645276" cy="369332"/>
          </a:xfrm>
          <a:prstGeom prst="rect">
            <a:avLst/>
          </a:prstGeom>
          <a:noFill/>
        </p:spPr>
        <p:txBody>
          <a:bodyPr wrap="none" rtlCol="0">
            <a:spAutoFit/>
          </a:bodyPr>
          <a:lstStyle/>
          <a:p>
            <a:r>
              <a:rPr lang="en-US" altLang="zh-TW" dirty="0"/>
              <a:t>(</a:t>
            </a:r>
            <a:r>
              <a:rPr lang="zh-TW" altLang="en-US" dirty="0"/>
              <a:t>引自</a:t>
            </a:r>
            <a:r>
              <a:rPr lang="en-US" altLang="zh-TW" dirty="0"/>
              <a:t>110.01.28</a:t>
            </a:r>
            <a:r>
              <a:rPr lang="zh-TW" altLang="en-US" dirty="0"/>
              <a:t>遠見網頁</a:t>
            </a:r>
            <a:r>
              <a:rPr lang="en-US" altLang="zh-TW" dirty="0"/>
              <a:t>)</a:t>
            </a:r>
            <a:endParaRPr lang="zh-TW" altLang="en-US" dirty="0"/>
          </a:p>
        </p:txBody>
      </p:sp>
      <p:grpSp>
        <p:nvGrpSpPr>
          <p:cNvPr id="9" name="群組 8">
            <a:extLst>
              <a:ext uri="{FF2B5EF4-FFF2-40B4-BE49-F238E27FC236}">
                <a16:creationId xmlns:a16="http://schemas.microsoft.com/office/drawing/2014/main" xmlns=""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xmlns=""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xmlns=""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企業最愛大學</a:t>
              </a:r>
            </a:p>
          </p:txBody>
        </p:sp>
      </p:grpSp>
      <p:graphicFrame>
        <p:nvGraphicFramePr>
          <p:cNvPr id="18" name="表格 17">
            <a:extLst>
              <a:ext uri="{FF2B5EF4-FFF2-40B4-BE49-F238E27FC236}">
                <a16:creationId xmlns:a16="http://schemas.microsoft.com/office/drawing/2014/main" xmlns="" id="{9BE8CF57-F4B2-4265-AC7F-951F013DE85D}"/>
              </a:ext>
            </a:extLst>
          </p:cNvPr>
          <p:cNvGraphicFramePr>
            <a:graphicFrameLocks noGrp="1"/>
          </p:cNvGraphicFramePr>
          <p:nvPr>
            <p:extLst>
              <p:ext uri="{D42A27DB-BD31-4B8C-83A1-F6EECF244321}">
                <p14:modId xmlns:p14="http://schemas.microsoft.com/office/powerpoint/2010/main" val="2642890503"/>
              </p:ext>
            </p:extLst>
          </p:nvPr>
        </p:nvGraphicFramePr>
        <p:xfrm>
          <a:off x="3563888" y="1536857"/>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tblGrid>
              <a:tr h="432678">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xmlns="" val="10000"/>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11</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逢甲大學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12</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2"/>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13</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淡江大學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3"/>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14</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4"/>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5"/>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中興大學</a:t>
                      </a:r>
                    </a:p>
                  </a:txBody>
                  <a:tcPr anchor="ctr"/>
                </a:tc>
                <a:extLst>
                  <a:ext uri="{0D108BD9-81ED-4DB2-BD59-A6C34878D82A}">
                    <a16:rowId xmlns:a16="http://schemas.microsoft.com/office/drawing/2014/main" xmlns="" val="10006"/>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17</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臺北大學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7"/>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xmlns="" val="10008"/>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龍華科技大學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9"/>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東吳大學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10"/>
                  </a:ext>
                </a:extLst>
              </a:tr>
            </a:tbl>
          </a:graphicData>
        </a:graphic>
      </p:graphicFrame>
      <p:sp>
        <p:nvSpPr>
          <p:cNvPr id="2" name="投影片編號版面配置區 1">
            <a:extLst>
              <a:ext uri="{FF2B5EF4-FFF2-40B4-BE49-F238E27FC236}">
                <a16:creationId xmlns:a16="http://schemas.microsoft.com/office/drawing/2014/main" xmlns=""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dirty="0">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1"/>
            <a:ext cx="9144000" cy="126876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1619672" y="6378297"/>
            <a:ext cx="1941557" cy="369332"/>
          </a:xfrm>
          <a:prstGeom prst="rect">
            <a:avLst/>
          </a:prstGeom>
          <a:noFill/>
        </p:spPr>
        <p:txBody>
          <a:bodyPr wrap="none" rtlCol="0">
            <a:spAutoFit/>
          </a:bodyPr>
          <a:lstStyle/>
          <a:p>
            <a:r>
              <a:rPr lang="en-US" altLang="zh-TW" dirty="0"/>
              <a:t>(</a:t>
            </a:r>
            <a:r>
              <a:rPr lang="zh-TW" altLang="en-US" dirty="0"/>
              <a:t>引自勞動部網頁</a:t>
            </a:r>
            <a:r>
              <a:rPr lang="en-US" altLang="zh-TW" dirty="0"/>
              <a:t>)</a:t>
            </a:r>
            <a:endParaRPr lang="zh-TW" altLang="en-US" dirty="0"/>
          </a:p>
        </p:txBody>
      </p:sp>
      <p:sp>
        <p:nvSpPr>
          <p:cNvPr id="4" name="矩形 3"/>
          <p:cNvSpPr/>
          <p:nvPr/>
        </p:nvSpPr>
        <p:spPr>
          <a:xfrm>
            <a:off x="107504" y="1540684"/>
            <a:ext cx="4824536" cy="3960187"/>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a:t>
            </a:r>
            <a:r>
              <a:rPr lang="en-US" altLang="zh-TW" sz="2800" b="1" dirty="0">
                <a:latin typeface="微軟正黑體" pitchFamily="34" charset="-120"/>
                <a:ea typeface="微軟正黑體" pitchFamily="34" charset="-120"/>
              </a:rPr>
              <a:t>109</a:t>
            </a:r>
            <a:r>
              <a:rPr lang="zh-TW" altLang="en-US" sz="2800" b="1" dirty="0">
                <a:latin typeface="微軟正黑體" pitchFamily="34" charset="-120"/>
                <a:ea typeface="微軟正黑體" pitchFamily="34" charset="-120"/>
              </a:rPr>
              <a:t>年職類別薪資調查</a:t>
            </a: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a:latin typeface="微軟正黑體" pitchFamily="34" charset="-120"/>
                <a:ea typeface="微軟正黑體" pitchFamily="34" charset="-120"/>
              </a:rPr>
              <a:t>專業人員：</a:t>
            </a:r>
            <a:r>
              <a:rPr lang="en-US" altLang="zh-TW" sz="2400" dirty="0">
                <a:latin typeface="微軟正黑體" pitchFamily="34" charset="-120"/>
                <a:ea typeface="微軟正黑體" pitchFamily="34" charset="-120"/>
              </a:rPr>
              <a:t>35.4K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技術員及助理專業人員：</a:t>
            </a:r>
            <a:r>
              <a:rPr lang="en-US" altLang="zh-TW" sz="2400" dirty="0">
                <a:latin typeface="微軟正黑體" pitchFamily="34" charset="-120"/>
                <a:ea typeface="微軟正黑體" pitchFamily="34" charset="-120"/>
              </a:rPr>
              <a:t>30K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事務支援人員：</a:t>
            </a:r>
            <a:r>
              <a:rPr lang="en-US" altLang="zh-TW" sz="2400" dirty="0">
                <a:latin typeface="微軟正黑體" pitchFamily="34" charset="-120"/>
                <a:ea typeface="微軟正黑體" pitchFamily="34" charset="-120"/>
              </a:rPr>
              <a:t>27.6K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機械設備操作及組裝人員：</a:t>
            </a:r>
            <a:r>
              <a:rPr lang="en-US" altLang="zh-TW" sz="2400" dirty="0">
                <a:latin typeface="微軟正黑體" pitchFamily="34" charset="-120"/>
                <a:ea typeface="微軟正黑體" pitchFamily="34" charset="-120"/>
              </a:rPr>
              <a:t>26.8K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服務及銷售人員：</a:t>
            </a:r>
            <a:r>
              <a:rPr lang="en-US" altLang="zh-TW" sz="2400" dirty="0">
                <a:latin typeface="微軟正黑體" pitchFamily="34" charset="-120"/>
                <a:ea typeface="微軟正黑體" pitchFamily="34" charset="-120"/>
              </a:rPr>
              <a:t>27.1K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基層技術工：</a:t>
            </a:r>
            <a:r>
              <a:rPr lang="en-US" altLang="zh-TW" sz="2400" dirty="0">
                <a:latin typeface="微軟正黑體" pitchFamily="34" charset="-120"/>
                <a:ea typeface="微軟正黑體" pitchFamily="34" charset="-120"/>
              </a:rPr>
              <a:t>24.8K</a:t>
            </a:r>
          </a:p>
          <a:p>
            <a:pPr>
              <a:lnSpc>
                <a:spcPts val="3000"/>
              </a:lnSpc>
            </a:pPr>
            <a:endParaRPr lang="en-US" altLang="zh-TW"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專業能力愈好，起薪愈高。</a:t>
            </a:r>
          </a:p>
        </p:txBody>
      </p:sp>
      <p:graphicFrame>
        <p:nvGraphicFramePr>
          <p:cNvPr id="7" name="表格 6"/>
          <p:cNvGraphicFramePr>
            <a:graphicFrameLocks noGrp="1"/>
          </p:cNvGraphicFramePr>
          <p:nvPr>
            <p:extLst>
              <p:ext uri="{D42A27DB-BD31-4B8C-83A1-F6EECF244321}">
                <p14:modId xmlns:p14="http://schemas.microsoft.com/office/powerpoint/2010/main" val="2041769202"/>
              </p:ext>
            </p:extLst>
          </p:nvPr>
        </p:nvGraphicFramePr>
        <p:xfrm>
          <a:off x="5004048" y="1540684"/>
          <a:ext cx="4032448" cy="4815666"/>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xmlns="" val="20000"/>
                    </a:ext>
                  </a:extLst>
                </a:gridCol>
                <a:gridCol w="983652">
                  <a:extLst>
                    <a:ext uri="{9D8B030D-6E8A-4147-A177-3AD203B41FA5}">
                      <a16:colId xmlns:a16="http://schemas.microsoft.com/office/drawing/2014/main" xmlns="" val="20001"/>
                    </a:ext>
                  </a:extLst>
                </a:gridCol>
                <a:gridCol w="1053914">
                  <a:extLst>
                    <a:ext uri="{9D8B030D-6E8A-4147-A177-3AD203B41FA5}">
                      <a16:colId xmlns:a16="http://schemas.microsoft.com/office/drawing/2014/main" xmlns="" val="20002"/>
                    </a:ext>
                  </a:extLst>
                </a:gridCol>
              </a:tblGrid>
              <a:tr h="265537">
                <a:tc gridSpan="3">
                  <a:txBody>
                    <a:bodyPr/>
                    <a:lstStyle/>
                    <a:p>
                      <a:pPr algn="ctr" fontAlgn="ctr"/>
                      <a:r>
                        <a:rPr lang="en-US" altLang="zh-TW" sz="1600" u="none" strike="noStrike" dirty="0">
                          <a:effectLst/>
                        </a:rPr>
                        <a:t>109</a:t>
                      </a:r>
                      <a:r>
                        <a:rPr lang="zh-TW" altLang="en-US" sz="1600" u="none" strike="noStrike" dirty="0">
                          <a:effectLst/>
                        </a:rPr>
                        <a:t>年大學畢業生平均起薪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689369">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79030">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32,105</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32,940</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79030">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29,140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30,308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9030">
                <a:tc>
                  <a:txBody>
                    <a:bodyPr/>
                    <a:lstStyle/>
                    <a:p>
                      <a:pPr algn="l" fontAlgn="ctr"/>
                      <a:r>
                        <a:rPr lang="zh-TW" altLang="en-US" sz="1400" u="none" strike="noStrike" dirty="0">
                          <a:effectLst/>
                        </a:rPr>
                        <a:t>醫療保健業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29,071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30,372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79030">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29,176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30,218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9030">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29,983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30,127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9030">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30,278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30,511</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9030">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29,699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9030">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28,517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29,548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79030">
                <a:tc>
                  <a:txBody>
                    <a:bodyPr/>
                    <a:lstStyle/>
                    <a:p>
                      <a:pPr algn="l" fontAlgn="ctr"/>
                      <a:r>
                        <a:rPr lang="zh-TW" altLang="en-US" sz="1400" u="none" strike="noStrike" dirty="0">
                          <a:effectLst/>
                        </a:rPr>
                        <a:t>教育業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27,786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28,570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79030">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28,536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79030">
                <a:tc>
                  <a:txBody>
                    <a:bodyPr/>
                    <a:lstStyle/>
                    <a:p>
                      <a:pPr algn="l" fontAlgn="ctr"/>
                      <a:r>
                        <a:rPr lang="zh-TW" altLang="en-US" sz="1400" u="none" strike="noStrike" dirty="0">
                          <a:effectLst/>
                        </a:rPr>
                        <a:t>住宿及餐飲業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27,177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28,018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79030">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27, 076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28, 110</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79030">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29,017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29,895</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233370">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108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87</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7937"/>
            <a:ext cx="915248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111</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https://adapt.k12ea.gov.tw/</a:t>
            </a:r>
            <a:endParaRPr lang="en-US" altLang="zh-TW" sz="3200" b="1"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xmlns="" id="{5446C9D4-8E0B-4DC2-B799-D1088AFCDE97}"/>
              </a:ext>
            </a:extLst>
          </p:cNvPr>
          <p:cNvPicPr>
            <a:picLocks noChangeAspect="1"/>
          </p:cNvPicPr>
          <p:nvPr/>
        </p:nvPicPr>
        <p:blipFill rotWithShape="1">
          <a:blip r:embed="rId3"/>
          <a:srcRect l="6906" t="9400" r="5000" b="12201"/>
          <a:stretch/>
        </p:blipFill>
        <p:spPr>
          <a:xfrm>
            <a:off x="375964" y="1561901"/>
            <a:ext cx="8383584" cy="4794449"/>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88</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xmlns="" id="{61F9172F-AB8F-4A2F-B304-3EEE9AC6DD0C}"/>
              </a:ext>
            </a:extLst>
          </p:cNvPr>
          <p:cNvPicPr>
            <a:picLocks noChangeAspect="1"/>
          </p:cNvPicPr>
          <p:nvPr/>
        </p:nvPicPr>
        <p:blipFill rotWithShape="1">
          <a:blip r:embed="rId3">
            <a:extLst>
              <a:ext uri="{28A0092B-C50C-407E-A947-70E740481C1C}">
                <a14:useLocalDpi xmlns:a14="http://schemas.microsoft.com/office/drawing/2010/main" val="0"/>
              </a:ext>
            </a:extLst>
          </a:blip>
          <a:srcRect l="12248" t="886" b="-1"/>
          <a:stretch/>
        </p:blipFill>
        <p:spPr>
          <a:xfrm>
            <a:off x="252556" y="1021940"/>
            <a:ext cx="2857852" cy="2901043"/>
          </a:xfrm>
          <a:prstGeom prst="rect">
            <a:avLst/>
          </a:prstGeom>
        </p:spPr>
      </p:pic>
      <p:pic>
        <p:nvPicPr>
          <p:cNvPr id="20" name="圖片 19">
            <a:extLst>
              <a:ext uri="{FF2B5EF4-FFF2-40B4-BE49-F238E27FC236}">
                <a16:creationId xmlns:a16="http://schemas.microsoft.com/office/drawing/2014/main" xmlns="" id="{9809CA8F-898F-4964-A114-DC323A2C4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941" y="4149079"/>
            <a:ext cx="3274745" cy="2159433"/>
          </a:xfrm>
          <a:prstGeom prst="rect">
            <a:avLst/>
          </a:prstGeom>
        </p:spPr>
      </p:pic>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89</a:t>
            </a:fld>
            <a:endParaRPr lang="zh-TW" altLang="en-US">
              <a:solidFill>
                <a:prstClr val="black"/>
              </a:solidFill>
              <a:latin typeface="Arial" pitchFamily="34" charset="0"/>
            </a:endParaRPr>
          </a:p>
        </p:txBody>
      </p: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 y="2812"/>
            <a:ext cx="9144000" cy="688386"/>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a:t>
            </a:r>
          </a:p>
        </p:txBody>
      </p:sp>
      <p:sp>
        <p:nvSpPr>
          <p:cNvPr id="2" name="矩形 1">
            <a:extLst>
              <a:ext uri="{FF2B5EF4-FFF2-40B4-BE49-F238E27FC236}">
                <a16:creationId xmlns:a16="http://schemas.microsoft.com/office/drawing/2014/main" xmlns="" id="{989BF88C-2501-4993-8BEF-621EE57D89BA}"/>
              </a:ext>
            </a:extLst>
          </p:cNvPr>
          <p:cNvSpPr/>
          <p:nvPr/>
        </p:nvSpPr>
        <p:spPr>
          <a:xfrm>
            <a:off x="3542323" y="1757197"/>
            <a:ext cx="4309894" cy="1569660"/>
          </a:xfrm>
          <a:prstGeom prst="rect">
            <a:avLst/>
          </a:prstGeom>
        </p:spPr>
        <p:txBody>
          <a:bodyPr wrap="square">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羽球女子單打世界排名第一。</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女單戰績：</a:t>
            </a:r>
            <a:r>
              <a:rPr lang="en-US" altLang="zh-TW" sz="2400" dirty="0">
                <a:latin typeface="微軟正黑體" panose="020B0604030504040204" pitchFamily="34" charset="-120"/>
                <a:ea typeface="微軟正黑體" panose="020B0604030504040204" pitchFamily="34" charset="-120"/>
              </a:rPr>
              <a:t>411</a:t>
            </a:r>
            <a:r>
              <a:rPr lang="zh-TW" altLang="en-US" sz="2400" dirty="0">
                <a:latin typeface="微軟正黑體" panose="020B0604030504040204" pitchFamily="34" charset="-120"/>
                <a:ea typeface="微軟正黑體" panose="020B0604030504040204" pitchFamily="34" charset="-120"/>
              </a:rPr>
              <a:t>勝</a:t>
            </a:r>
            <a:r>
              <a:rPr lang="en-US" altLang="zh-TW" sz="2400" dirty="0">
                <a:latin typeface="微軟正黑體" panose="020B0604030504040204" pitchFamily="34" charset="-120"/>
                <a:ea typeface="微軟正黑體" panose="020B0604030504040204" pitchFamily="34" charset="-120"/>
              </a:rPr>
              <a:t>-153</a:t>
            </a:r>
            <a:r>
              <a:rPr lang="zh-TW" altLang="en-US" sz="2400" dirty="0">
                <a:latin typeface="微軟正黑體" panose="020B0604030504040204" pitchFamily="34" charset="-120"/>
                <a:ea typeface="微軟正黑體" panose="020B0604030504040204" pitchFamily="34" charset="-120"/>
              </a:rPr>
              <a:t>負。</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zh-TW" altLang="en-US" sz="24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xmlns="" id="{BC489A74-1FBD-4AD0-AC39-F43F0A51ED7A}"/>
              </a:ext>
            </a:extLst>
          </p:cNvPr>
          <p:cNvSpPr/>
          <p:nvPr/>
        </p:nvSpPr>
        <p:spPr>
          <a:xfrm>
            <a:off x="3347864" y="2744497"/>
            <a:ext cx="5725707" cy="954107"/>
          </a:xfrm>
          <a:prstGeom prst="rect">
            <a:avLst/>
          </a:prstGeom>
        </p:spPr>
        <p:txBody>
          <a:bodyPr wrap="square">
            <a:spAutoFit/>
          </a:bodyPr>
          <a:lstStyle/>
          <a:p>
            <a:r>
              <a:rPr lang="zh-TW" altLang="en-US" sz="2800" b="1" dirty="0">
                <a:solidFill>
                  <a:schemeClr val="accent1">
                    <a:lumMod val="50000"/>
                  </a:schemeClr>
                </a:solidFill>
                <a:highlight>
                  <a:srgbClr val="FFFF99"/>
                </a:highlight>
                <a:latin typeface="微軟正黑體" panose="020B0604030504040204" pitchFamily="34" charset="-120"/>
                <a:ea typeface="微軟正黑體" panose="020B0604030504040204" pitchFamily="34" charset="-120"/>
              </a:rPr>
              <a:t>專注你喜歡的事，就能感受到那股強大的力量。</a:t>
            </a:r>
            <a:endParaRPr lang="zh-TW" altLang="en-US" sz="2800" dirty="0">
              <a:solidFill>
                <a:schemeClr val="accent1">
                  <a:lumMod val="50000"/>
                </a:schemeClr>
              </a:solidFill>
              <a:highlight>
                <a:srgbClr val="FFFFFF"/>
              </a:highlight>
              <a:latin typeface="微軟正黑體" panose="020B0604030504040204" pitchFamily="34" charset="-120"/>
              <a:ea typeface="微軟正黑體" panose="020B0604030504040204" pitchFamily="34" charset="-120"/>
            </a:endParaRPr>
          </a:p>
        </p:txBody>
      </p:sp>
      <p:sp>
        <p:nvSpPr>
          <p:cNvPr id="18" name="文字方塊 1">
            <a:extLst>
              <a:ext uri="{FF2B5EF4-FFF2-40B4-BE49-F238E27FC236}">
                <a16:creationId xmlns:a16="http://schemas.microsoft.com/office/drawing/2014/main" xmlns="" id="{EAB890BA-2480-4892-BF6A-45CE3E08D95E}"/>
              </a:ext>
            </a:extLst>
          </p:cNvPr>
          <p:cNvSpPr txBox="1">
            <a:spLocks noChangeArrowheads="1"/>
          </p:cNvSpPr>
          <p:nvPr/>
        </p:nvSpPr>
        <p:spPr bwMode="auto">
          <a:xfrm>
            <a:off x="3491880" y="6448905"/>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引自天下及</a:t>
            </a:r>
            <a:r>
              <a:rPr lang="en-US" altLang="zh-TW" dirty="0">
                <a:solidFill>
                  <a:prstClr val="black"/>
                </a:solidFill>
                <a:latin typeface="微軟正黑體" panose="020B0604030504040204" pitchFamily="34" charset="-120"/>
                <a:ea typeface="微軟正黑體" panose="020B0604030504040204" pitchFamily="34" charset="-120"/>
              </a:rPr>
              <a:t>cosmopolitan</a:t>
            </a:r>
            <a:r>
              <a:rPr lang="zh-TW" altLang="en-US" dirty="0">
                <a:solidFill>
                  <a:prstClr val="black"/>
                </a:solidFill>
                <a:latin typeface="微軟正黑體" panose="020B0604030504040204" pitchFamily="34" charset="-120"/>
                <a:ea typeface="微軟正黑體" panose="020B0604030504040204" pitchFamily="34" charset="-120"/>
              </a:rPr>
              <a:t>網頁</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xmlns="" id="{A7E5B34D-E6C7-42B6-B816-AE853B88A4E5}"/>
              </a:ext>
            </a:extLst>
          </p:cNvPr>
          <p:cNvSpPr/>
          <p:nvPr/>
        </p:nvSpPr>
        <p:spPr>
          <a:xfrm>
            <a:off x="252556" y="4170041"/>
            <a:ext cx="5021766" cy="2862322"/>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冠軍、排名、紀錄是一時的，</a:t>
            </a:r>
            <a:r>
              <a:rPr lang="zh-TW" altLang="en-US" sz="2400" b="1" dirty="0">
                <a:latin typeface="微軟正黑體" panose="020B0604030504040204" pitchFamily="34" charset="-120"/>
                <a:ea typeface="微軟正黑體" panose="020B0604030504040204" pitchFamily="34" charset="-120"/>
              </a:rPr>
              <a:t>我只要做好自己想做和該做的事。</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沒有永遠的贏家，</a:t>
            </a:r>
            <a:r>
              <a:rPr lang="zh-TW" altLang="en-US" sz="2400" b="1" dirty="0">
                <a:latin typeface="微軟正黑體" panose="020B0604030504040204" pitchFamily="34" charset="-120"/>
                <a:ea typeface="微軟正黑體" panose="020B0604030504040204" pitchFamily="34" charset="-120"/>
              </a:rPr>
              <a:t>只有不斷努力的人</a:t>
            </a:r>
            <a:r>
              <a:rPr lang="zh-TW" altLang="en-US" sz="2400" dirty="0">
                <a:latin typeface="微軟正黑體" panose="020B0604030504040204" pitchFamily="34" charset="-120"/>
                <a:ea typeface="微軟正黑體" panose="020B0604030504040204" pitchFamily="34" charset="-120"/>
              </a:rPr>
              <a:t>，我會加油，我沒有忘記那 </a:t>
            </a:r>
            <a:r>
              <a:rPr lang="en-US" altLang="zh-TW" sz="2400" dirty="0">
                <a:latin typeface="微軟正黑體" panose="020B0604030504040204" pitchFamily="34" charset="-120"/>
                <a:ea typeface="微軟正黑體" panose="020B0604030504040204" pitchFamily="34" charset="-120"/>
              </a:rPr>
              <a:t>99</a:t>
            </a:r>
            <a:r>
              <a:rPr lang="zh-TW" altLang="en-US" sz="2400" dirty="0">
                <a:latin typeface="微軟正黑體" panose="020B0604030504040204" pitchFamily="34" charset="-120"/>
                <a:ea typeface="微軟正黑體" panose="020B0604030504040204" pitchFamily="34" charset="-120"/>
              </a:rPr>
              <a:t>％的鼓勵。</a:t>
            </a:r>
          </a:p>
          <a:p>
            <a:endParaRPr lang="zh-TW" altLang="en-US" dirty="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xmlns="" id="{3BB2C909-0B53-44F1-BAB7-8EC802815DBD}"/>
              </a:ext>
            </a:extLst>
          </p:cNvPr>
          <p:cNvSpPr txBox="1"/>
          <p:nvPr/>
        </p:nvSpPr>
        <p:spPr>
          <a:xfrm>
            <a:off x="3592767" y="830549"/>
            <a:ext cx="4209006" cy="769441"/>
          </a:xfrm>
          <a:prstGeom prst="rect">
            <a:avLst/>
          </a:prstGeom>
          <a:noFill/>
        </p:spPr>
        <p:txBody>
          <a:bodyPr wrap="square" rtlCol="0">
            <a:spAutoFit/>
          </a:bodyPr>
          <a:lstStyle/>
          <a:p>
            <a:r>
              <a:rPr lang="zh-TW" altLang="en-US" sz="4400" b="1" dirty="0">
                <a:solidFill>
                  <a:srgbClr val="C00000"/>
                </a:solidFill>
                <a:latin typeface="微軟正黑體" panose="020B0604030504040204" pitchFamily="34" charset="-120"/>
                <a:ea typeface="微軟正黑體" panose="020B0604030504040204" pitchFamily="34" charset="-120"/>
              </a:rPr>
              <a:t>戴資穎</a:t>
            </a:r>
          </a:p>
        </p:txBody>
      </p:sp>
    </p:spTree>
    <p:extLst>
      <p:ext uri="{BB962C8B-B14F-4D97-AF65-F5344CB8AC3E}">
        <p14:creationId xmlns:p14="http://schemas.microsoft.com/office/powerpoint/2010/main" val="71931121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9</a:t>
            </a:fld>
            <a:endParaRPr lang="zh-TW" altLang="en-US" dirty="0"/>
          </a:p>
        </p:txBody>
      </p:sp>
      <p:sp>
        <p:nvSpPr>
          <p:cNvPr id="6" name="標題 3"/>
          <p:cNvSpPr txBox="1">
            <a:spLocks/>
          </p:cNvSpPr>
          <p:nvPr/>
        </p:nvSpPr>
        <p:spPr bwMode="auto">
          <a:xfrm>
            <a:off x="0" y="13156"/>
            <a:ext cx="9144000" cy="888231"/>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293923" y="1197392"/>
            <a:ext cx="8613935" cy="720080"/>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196952"/>
            <a:ext cx="2781288" cy="5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16272</TotalTime>
  <Words>9758</Words>
  <Application>Microsoft Office PowerPoint</Application>
  <PresentationFormat>如螢幕大小 (4:3)</PresentationFormat>
  <Paragraphs>2230</Paragraphs>
  <Slides>89</Slides>
  <Notes>63</Notes>
  <HiddenSlides>1</HiddenSlides>
  <MMClips>0</MMClips>
  <ScaleCrop>false</ScaleCrop>
  <HeadingPairs>
    <vt:vector size="4" baseType="variant">
      <vt:variant>
        <vt:lpstr>佈景主題</vt:lpstr>
      </vt:variant>
      <vt:variant>
        <vt:i4>2</vt:i4>
      </vt:variant>
      <vt:variant>
        <vt:lpstr>投影片標題</vt:lpstr>
      </vt:variant>
      <vt:variant>
        <vt:i4>89</vt:i4>
      </vt:variant>
    </vt:vector>
  </HeadingPairs>
  <TitlesOfParts>
    <vt:vector size="91" baseType="lpstr">
      <vt:lpstr>1_Office 佈景主題</vt:lpstr>
      <vt:lpstr>2_Office 佈景主題</vt:lpstr>
      <vt:lpstr>十二年國民基本教育- 111年彰化區適性入學宣導 </vt:lpstr>
      <vt:lpstr>簡報大綱</vt:lpstr>
      <vt:lpstr>PowerPoint 簡報</vt:lpstr>
      <vt:lpstr>PowerPoint 簡報</vt:lpstr>
      <vt:lpstr>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技職一貫體系(6類15群91+2科)</vt:lpstr>
      <vt:lpstr>PowerPoint 簡報</vt:lpstr>
      <vt:lpstr>PowerPoint 簡報</vt:lpstr>
      <vt:lpstr>111年彰化區 工業類 設科學校</vt:lpstr>
      <vt:lpstr>彰化區 商業、水產、藝術與設計設科學校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1416</cp:revision>
  <cp:lastPrinted>2016-12-28T01:46:42Z</cp:lastPrinted>
  <dcterms:created xsi:type="dcterms:W3CDTF">2014-02-22T08:56:49Z</dcterms:created>
  <dcterms:modified xsi:type="dcterms:W3CDTF">2022-03-05T03:45:35Z</dcterms:modified>
</cp:coreProperties>
</file>